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oboto"/>
      <p:regular r:id="rId33"/>
      <p:bold r:id="rId34"/>
      <p:italic r:id="rId35"/>
      <p:boldItalic r:id="rId36"/>
    </p:embeddedFont>
    <p:embeddedFont>
      <p:font typeface="Merriweather"/>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7" name="The Doctor"/>
  <p:cmAuthor clrIdx="1" id="1" initials="" lastIdx="1" name="David Cance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Merriweather-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Merriweather-italic.fntdata"/><Relationship Id="rId16" Type="http://schemas.openxmlformats.org/officeDocument/2006/relationships/slide" Target="slides/slide10.xml"/><Relationship Id="rId38" Type="http://schemas.openxmlformats.org/officeDocument/2006/relationships/font" Target="fonts/Merriweather-bold.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7-22T19:11:09.176">
    <p:pos x="6000" y="0"/>
    <p:text>Change the title to "Security and Usability Analysis of Covid19 contact Tracing apps"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07-23T20:25:10.825">
    <p:pos x="196" y="315"/>
    <p:text>Previous text: We were planning on scraping reviews of various Covid tracing apps from the google play store, and use metasploit to find open ports which would enable us to design a simulation of attacks as well as help identify the apps vulnerabilities. 
But we ran into an issue midway into our research. We used an android virtual device in Kali linux to exploit it with metasploit. The issue was that the ports shown were all closed, instead of open or filtered. 
So, we changed our project direction and decided to use the information that we acquired through web scraping to research text processing to extrapolate and predict product sentiment with the help of logistic regression.</p:text>
  </p:cm>
  <p:cm authorId="0" idx="3" dt="2021-07-22T19:18:48.274">
    <p:pos x="196" y="415"/>
    <p:text>Change this slide title to "Approach to security analysis" and the use bullet pionts to mention the overall steps using kali linux, androguard and adb etc. The addition of logos looks great.</p:text>
  </p:cm>
  <p:cm authorId="1" idx="1" dt="2021-07-23T10:12:24.056">
    <p:pos x="6000" y="0"/>
    <p:text>Yes, the app logos is a nice touch. Maybe condense slides 2 thru 5 of the security analysis to fit in the 6 to 12 slides they asked for. Other wise really great.</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1-07-22T19:15:01.537">
    <p:pos x="2715" y="1194"/>
    <p:text>Please mention sounces for the diagram unless you drew it</p:text>
  </p:cm>
  <p:cm authorId="0" idx="5" dt="2021-07-22T19:13:48.596">
    <p:pos x="6000" y="0"/>
    <p:text>Make this slide part of Part 2</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1-07-22T19:14:53.944">
    <p:pos x="284" y="1168"/>
    <p:text>Please mention sounces for the diagram unless you drew it</p:text>
  </p:cm>
  <p:cm authorId="0" idx="7" dt="2021-07-22T19:14:24.830">
    <p:pos x="6000" y="0"/>
    <p:text>Should be Part 2</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2ef680e8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2ef680e8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5fa8b2e8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5fa8b2e8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e44a12593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e44a12593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5fa8b2e85_3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5fa8b2e85_3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e5fa8b2e85_3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e5fa8b2e85_3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44a12593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e44a12593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44a12593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44a12593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5fa8b2e85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e5fa8b2e85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5fa8b2e85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e5fa8b2e85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5fa8b2e85_3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e5fa8b2e85_3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e2ef680e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e2ef680e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5fa8b2e85_3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5fa8b2e85_3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2ef680e8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e2ef680e8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e44a12593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e44a12593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e44a12593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e44a12593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e5fa8b2e8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e5fa8b2e8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5fa8b2e8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5fa8b2e8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e44a12593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e44a12593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e5fa8b2e85_3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e5fa8b2e85_3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e5fa8b2e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e5fa8b2e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e5fa8b2e8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e5fa8b2e8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5f4eb18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e5f4eb18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e5e4c9ad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e5e4c9ad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5e4c9ad4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5e4c9ad4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5fa8b2e8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5fa8b2e8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comments" Target="../comments/comment3.xml"/><Relationship Id="rId4" Type="http://schemas.openxmlformats.org/officeDocument/2006/relationships/image" Target="../media/image12.png"/><Relationship Id="rId5" Type="http://schemas.openxmlformats.org/officeDocument/2006/relationships/hyperlink" Target="https://krakensystems.co/blog/2018/nlp-syntax-process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comments" Target="../comments/comment4.xml"/><Relationship Id="rId4" Type="http://schemas.openxmlformats.org/officeDocument/2006/relationships/image" Target="../media/image4.png"/><Relationship Id="rId5" Type="http://schemas.openxmlformats.org/officeDocument/2006/relationships/hyperlink" Target="https://www.webharvy.com/articles/what-is-web-scraping.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8.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image" Target="../media/image34.png"/><Relationship Id="rId7"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26.png"/><Relationship Id="rId6" Type="http://schemas.openxmlformats.org/officeDocument/2006/relationships/image" Target="../media/image35.png"/><Relationship Id="rId7"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6.png"/><Relationship Id="rId4" Type="http://schemas.openxmlformats.org/officeDocument/2006/relationships/image" Target="../media/image33.png"/><Relationship Id="rId5" Type="http://schemas.openxmlformats.org/officeDocument/2006/relationships/image" Target="../media/image39.png"/><Relationship Id="rId6" Type="http://schemas.openxmlformats.org/officeDocument/2006/relationships/image" Target="../media/image48.png"/><Relationship Id="rId7"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5.png"/><Relationship Id="rId6" Type="http://schemas.openxmlformats.org/officeDocument/2006/relationships/image" Target="../media/image44.png"/><Relationship Id="rId7" Type="http://schemas.openxmlformats.org/officeDocument/2006/relationships/image" Target="../media/image50.png"/></Relationships>
</file>

<file path=ppt/slides/_rels/slide2.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13.png"/><Relationship Id="rId13" Type="http://schemas.openxmlformats.org/officeDocument/2006/relationships/image" Target="../media/image10.png"/><Relationship Id="rId12" Type="http://schemas.openxmlformats.org/officeDocument/2006/relationships/image" Target="../media/image36.png"/><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comments" Target="../comments/comment2.xml"/><Relationship Id="rId4" Type="http://schemas.openxmlformats.org/officeDocument/2006/relationships/image" Target="../media/image6.png"/><Relationship Id="rId9"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17.png"/><Relationship Id="rId7" Type="http://schemas.openxmlformats.org/officeDocument/2006/relationships/image" Target="../media/image3.png"/><Relationship Id="rId8"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3.png"/><Relationship Id="rId4" Type="http://schemas.openxmlformats.org/officeDocument/2006/relationships/image" Target="../media/image52.png"/><Relationship Id="rId5" Type="http://schemas.openxmlformats.org/officeDocument/2006/relationships/image" Target="../media/image51.png"/><Relationship Id="rId6" Type="http://schemas.openxmlformats.org/officeDocument/2006/relationships/image" Target="../media/image54.png"/><Relationship Id="rId7"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hyperlink" Target="https://source.android.com/security/bulletin/2021-01-01" TargetMode="External"/><Relationship Id="rId5" Type="http://schemas.openxmlformats.org/officeDocument/2006/relationships/hyperlink" Target="https://developer.android.com/reference/android/os/Build.html" TargetMode="External"/><Relationship Id="rId6" Type="http://schemas.openxmlformats.org/officeDocument/2006/relationships/hyperlink" Target="https://developers.google.com/identity/sign-in/android/peopl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hyperlink" Target="https://cve.mitre.org/cgi-bin/cvename.cgi?name=CVE-2021-25430" TargetMode="External"/><Relationship Id="rId4" Type="http://schemas.openxmlformats.org/officeDocument/2006/relationships/hyperlink" Target="https://cve.mitre.org/cgi-bin/cvename.cgi?name=CVE-2021-31815" TargetMode="External"/><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54150" y="221350"/>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Security and Usability Analysis of Covid19 contact Tracing apps</a:t>
            </a:r>
            <a:endParaRPr/>
          </a:p>
        </p:txBody>
      </p:sp>
      <p:sp>
        <p:nvSpPr>
          <p:cNvPr id="65" name="Google Shape;65;p13"/>
          <p:cNvSpPr txBox="1"/>
          <p:nvPr>
            <p:ph idx="1" type="subTitle"/>
          </p:nvPr>
        </p:nvSpPr>
        <p:spPr>
          <a:xfrm>
            <a:off x="400150" y="2055435"/>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Nishit Patel, David Cancel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Approach to Sentiment Analysis</a:t>
            </a:r>
            <a:endParaRPr/>
          </a:p>
        </p:txBody>
      </p:sp>
      <p:sp>
        <p:nvSpPr>
          <p:cNvPr id="140" name="Google Shape;140;p22"/>
          <p:cNvSpPr txBox="1"/>
          <p:nvPr>
            <p:ph idx="1" type="body"/>
          </p:nvPr>
        </p:nvSpPr>
        <p:spPr>
          <a:xfrm>
            <a:off x="311700" y="1505700"/>
            <a:ext cx="3999900" cy="3076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u="sng"/>
              <a:t>Objective</a:t>
            </a:r>
            <a:r>
              <a:rPr lang="en"/>
              <a:t>: </a:t>
            </a:r>
            <a:endParaRPr/>
          </a:p>
          <a:p>
            <a:pPr indent="0" lvl="0" marL="0" rtl="0" algn="l">
              <a:spcBef>
                <a:spcPts val="1200"/>
              </a:spcBef>
              <a:spcAft>
                <a:spcPts val="0"/>
              </a:spcAft>
              <a:buNone/>
            </a:pPr>
            <a:r>
              <a:rPr lang="en"/>
              <a:t>Our objective is to use text processing and </a:t>
            </a:r>
            <a:r>
              <a:rPr lang="en"/>
              <a:t>sentiment</a:t>
            </a:r>
            <a:r>
              <a:rPr lang="en"/>
              <a:t> analysis to </a:t>
            </a:r>
            <a:r>
              <a:rPr lang="en"/>
              <a:t>predict the Covid tracing apps reviews through reviews on the google play store. </a:t>
            </a:r>
            <a:endParaRPr/>
          </a:p>
          <a:p>
            <a:pPr indent="0" lvl="0" marL="0" rtl="0" algn="l">
              <a:spcBef>
                <a:spcPts val="1200"/>
              </a:spcBef>
              <a:spcAft>
                <a:spcPts val="0"/>
              </a:spcAft>
              <a:buNone/>
            </a:pPr>
            <a:r>
              <a:rPr lang="en"/>
              <a:t>We will achieve this by creating a sentiment algorithm to assign positive negative values to significant words that are frequently used by the consumers. We will use logistic regression as our main method.</a:t>
            </a:r>
            <a:endParaRPr/>
          </a:p>
          <a:p>
            <a:pPr indent="0" lvl="0" marL="0" rtl="0" algn="l">
              <a:spcBef>
                <a:spcPts val="1200"/>
              </a:spcBef>
              <a:spcAft>
                <a:spcPts val="1200"/>
              </a:spcAft>
              <a:buNone/>
            </a:pPr>
            <a:r>
              <a:rPr lang="en"/>
              <a:t>Logistic regression allow us to split data and test values with the data we have from the frequently used words with significance. </a:t>
            </a:r>
            <a:endParaRPr/>
          </a:p>
        </p:txBody>
      </p:sp>
      <p:pic>
        <p:nvPicPr>
          <p:cNvPr id="141" name="Google Shape;141;p22"/>
          <p:cNvPicPr preferRelativeResize="0"/>
          <p:nvPr/>
        </p:nvPicPr>
        <p:blipFill>
          <a:blip r:embed="rId4">
            <a:alphaModFix/>
          </a:blip>
          <a:stretch>
            <a:fillRect/>
          </a:stretch>
        </p:blipFill>
        <p:spPr>
          <a:xfrm>
            <a:off x="4311600" y="1896100"/>
            <a:ext cx="4654474" cy="2195624"/>
          </a:xfrm>
          <a:prstGeom prst="rect">
            <a:avLst/>
          </a:prstGeom>
          <a:noFill/>
          <a:ln>
            <a:noFill/>
          </a:ln>
        </p:spPr>
      </p:pic>
      <p:sp>
        <p:nvSpPr>
          <p:cNvPr id="142" name="Google Shape;142;p22"/>
          <p:cNvSpPr txBox="1"/>
          <p:nvPr/>
        </p:nvSpPr>
        <p:spPr>
          <a:xfrm>
            <a:off x="6643375" y="4091725"/>
            <a:ext cx="1952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Roboto"/>
                <a:ea typeface="Roboto"/>
                <a:cs typeface="Roboto"/>
                <a:sym typeface="Roboto"/>
                <a:hlinkClick r:id="rId5"/>
              </a:rPr>
              <a:t>https://krakensystems.co/blog/2018/nlp-syntax-processing</a:t>
            </a:r>
            <a:r>
              <a:rPr lang="en">
                <a:latin typeface="Roboto"/>
                <a:ea typeface="Roboto"/>
                <a:cs typeface="Roboto"/>
                <a:sym typeface="Roboto"/>
              </a:rPr>
              <a:t> </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Web Scraping </a:t>
            </a:r>
            <a:endParaRPr/>
          </a:p>
        </p:txBody>
      </p:sp>
      <p:sp>
        <p:nvSpPr>
          <p:cNvPr id="148" name="Google Shape;148;p23"/>
          <p:cNvSpPr txBox="1"/>
          <p:nvPr>
            <p:ph idx="2" type="body"/>
          </p:nvPr>
        </p:nvSpPr>
        <p:spPr>
          <a:xfrm>
            <a:off x="4870800" y="1498025"/>
            <a:ext cx="3999900" cy="3076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Web Scraping </a:t>
            </a:r>
            <a:r>
              <a:rPr lang="en"/>
              <a:t>is the process of using bots to extract content and data from a website.</a:t>
            </a:r>
            <a:endParaRPr/>
          </a:p>
          <a:p>
            <a:pPr indent="-311150" lvl="0" marL="457200" rtl="0" algn="l">
              <a:spcBef>
                <a:spcPts val="0"/>
              </a:spcBef>
              <a:spcAft>
                <a:spcPts val="0"/>
              </a:spcAft>
              <a:buSzPts val="1300"/>
              <a:buChar char="●"/>
            </a:pPr>
            <a:r>
              <a:rPr lang="en"/>
              <a:t>We wrote code in python to extract the review data from apps on the google play store. </a:t>
            </a:r>
            <a:endParaRPr/>
          </a:p>
        </p:txBody>
      </p:sp>
      <p:pic>
        <p:nvPicPr>
          <p:cNvPr id="149" name="Google Shape;149;p23"/>
          <p:cNvPicPr preferRelativeResize="0"/>
          <p:nvPr/>
        </p:nvPicPr>
        <p:blipFill>
          <a:blip r:embed="rId4">
            <a:alphaModFix/>
          </a:blip>
          <a:stretch>
            <a:fillRect/>
          </a:stretch>
        </p:blipFill>
        <p:spPr>
          <a:xfrm>
            <a:off x="451575" y="1854325"/>
            <a:ext cx="4087450" cy="2141075"/>
          </a:xfrm>
          <a:prstGeom prst="rect">
            <a:avLst/>
          </a:prstGeom>
          <a:noFill/>
          <a:ln>
            <a:noFill/>
          </a:ln>
        </p:spPr>
      </p:pic>
      <p:sp>
        <p:nvSpPr>
          <p:cNvPr id="150" name="Google Shape;150;p23"/>
          <p:cNvSpPr txBox="1"/>
          <p:nvPr/>
        </p:nvSpPr>
        <p:spPr>
          <a:xfrm>
            <a:off x="877325" y="4153000"/>
            <a:ext cx="2681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Sources: </a:t>
            </a:r>
            <a:r>
              <a:rPr lang="en" sz="1000" u="sng">
                <a:solidFill>
                  <a:schemeClr val="hlink"/>
                </a:solidFill>
                <a:latin typeface="Roboto"/>
                <a:ea typeface="Roboto"/>
                <a:cs typeface="Roboto"/>
                <a:sym typeface="Roboto"/>
                <a:hlinkClick r:id="rId5"/>
              </a:rPr>
              <a:t>https://www.webharvy.com/articles/what-is-web-scraping.html</a:t>
            </a:r>
            <a:r>
              <a:rPr lang="en" sz="1000">
                <a:latin typeface="Roboto"/>
                <a:ea typeface="Roboto"/>
                <a:cs typeface="Roboto"/>
                <a:sym typeface="Roboto"/>
              </a:rPr>
              <a:t> </a:t>
            </a:r>
            <a:endParaRPr sz="10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App Score Sentiment</a:t>
            </a:r>
            <a:endParaRPr/>
          </a:p>
        </p:txBody>
      </p:sp>
      <p:sp>
        <p:nvSpPr>
          <p:cNvPr id="156" name="Google Shape;156;p24"/>
          <p:cNvSpPr txBox="1"/>
          <p:nvPr/>
        </p:nvSpPr>
        <p:spPr>
          <a:xfrm>
            <a:off x="263275" y="1297125"/>
            <a:ext cx="3345600" cy="2154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plotly.io </a:t>
            </a:r>
            <a:r>
              <a:rPr lang="en" sz="1050">
                <a:solidFill>
                  <a:srgbClr val="C586C0"/>
                </a:solidFill>
                <a:highlight>
                  <a:srgbClr val="1E1E1E"/>
                </a:highlight>
                <a:latin typeface="Courier New"/>
                <a:ea typeface="Courier New"/>
                <a:cs typeface="Courier New"/>
                <a:sym typeface="Courier New"/>
              </a:rPr>
              <a:t>as</a:t>
            </a:r>
            <a:r>
              <a:rPr lang="en" sz="1050">
                <a:solidFill>
                  <a:srgbClr val="D4D4D4"/>
                </a:solidFill>
                <a:highlight>
                  <a:srgbClr val="1E1E1E"/>
                </a:highlight>
                <a:latin typeface="Courier New"/>
                <a:ea typeface="Courier New"/>
                <a:cs typeface="Courier New"/>
                <a:sym typeface="Courier New"/>
              </a:rPr>
              <a:t> pio</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pio.renderers.default = </a:t>
            </a:r>
            <a:r>
              <a:rPr lang="en" sz="1050">
                <a:solidFill>
                  <a:srgbClr val="CE9178"/>
                </a:solidFill>
                <a:highlight>
                  <a:srgbClr val="1E1E1E"/>
                </a:highlight>
                <a:latin typeface="Courier New"/>
                <a:ea typeface="Courier New"/>
                <a:cs typeface="Courier New"/>
                <a:sym typeface="Courier New"/>
              </a:rPr>
              <a:t>'colab'</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fig = px.histogram</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df</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x=</a:t>
            </a:r>
            <a:r>
              <a:rPr lang="en" sz="1050">
                <a:solidFill>
                  <a:srgbClr val="CE9178"/>
                </a:solidFill>
                <a:highlight>
                  <a:srgbClr val="1E1E1E"/>
                </a:highlight>
                <a:latin typeface="Courier New"/>
                <a:ea typeface="Courier New"/>
                <a:cs typeface="Courier New"/>
                <a:sym typeface="Courier New"/>
              </a:rPr>
              <a:t>"score"</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fig.update_traces</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marker_color=</a:t>
            </a:r>
            <a:r>
              <a:rPr lang="en" sz="1050">
                <a:solidFill>
                  <a:srgbClr val="CE9178"/>
                </a:solidFill>
                <a:highlight>
                  <a:srgbClr val="1E1E1E"/>
                </a:highlight>
                <a:latin typeface="Courier New"/>
                <a:ea typeface="Courier New"/>
                <a:cs typeface="Courier New"/>
                <a:sym typeface="Courier New"/>
              </a:rPr>
              <a:t>"turquoise"</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marker_line_color=</a:t>
            </a:r>
            <a:r>
              <a:rPr lang="en" sz="1050">
                <a:solidFill>
                  <a:srgbClr val="CE9178"/>
                </a:solidFill>
                <a:highlight>
                  <a:srgbClr val="1E1E1E"/>
                </a:highlight>
                <a:latin typeface="Courier New"/>
                <a:ea typeface="Courier New"/>
                <a:cs typeface="Courier New"/>
                <a:sym typeface="Courier New"/>
              </a:rPr>
              <a:t>'rgb(8,48,107)'</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marker_line_width=</a:t>
            </a:r>
            <a:r>
              <a:rPr lang="en" sz="1050">
                <a:solidFill>
                  <a:srgbClr val="B5CEA8"/>
                </a:solidFill>
                <a:highlight>
                  <a:srgbClr val="1E1E1E"/>
                </a:highlight>
                <a:latin typeface="Courier New"/>
                <a:ea typeface="Courier New"/>
                <a:cs typeface="Courier New"/>
                <a:sym typeface="Courier New"/>
              </a:rPr>
              <a:t>1.5</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fig.update_layout</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title_text=</a:t>
            </a:r>
            <a:r>
              <a:rPr lang="en" sz="1050">
                <a:solidFill>
                  <a:srgbClr val="CE9178"/>
                </a:solidFill>
                <a:highlight>
                  <a:srgbClr val="1E1E1E"/>
                </a:highlight>
                <a:latin typeface="Courier New"/>
                <a:ea typeface="Courier New"/>
                <a:cs typeface="Courier New"/>
                <a:sym typeface="Courier New"/>
              </a:rPr>
              <a:t>'score'</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fig.show</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latin typeface="Roboto"/>
              <a:ea typeface="Roboto"/>
              <a:cs typeface="Roboto"/>
              <a:sym typeface="Roboto"/>
            </a:endParaRPr>
          </a:p>
        </p:txBody>
      </p:sp>
      <p:sp>
        <p:nvSpPr>
          <p:cNvPr id="157" name="Google Shape;157;p24"/>
          <p:cNvSpPr txBox="1"/>
          <p:nvPr/>
        </p:nvSpPr>
        <p:spPr>
          <a:xfrm>
            <a:off x="263275" y="3268450"/>
            <a:ext cx="3679500" cy="1935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6AA94F"/>
                </a:solidFill>
                <a:highlight>
                  <a:srgbClr val="1E1E1E"/>
                </a:highlight>
                <a:latin typeface="Courier New"/>
                <a:ea typeface="Courier New"/>
                <a:cs typeface="Courier New"/>
                <a:sym typeface="Courier New"/>
              </a:rPr>
              <a:t># assign reviews with score &gt; 3 as positive sentiment</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6AA94F"/>
                </a:solidFill>
                <a:highlight>
                  <a:srgbClr val="1E1E1E"/>
                </a:highlight>
                <a:latin typeface="Courier New"/>
                <a:ea typeface="Courier New"/>
                <a:cs typeface="Courier New"/>
                <a:sym typeface="Courier New"/>
              </a:rPr>
              <a:t># score &lt; 3 negative sentiment</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6AA94F"/>
                </a:solidFill>
                <a:highlight>
                  <a:srgbClr val="1E1E1E"/>
                </a:highlight>
                <a:latin typeface="Courier New"/>
                <a:ea typeface="Courier New"/>
                <a:cs typeface="Courier New"/>
                <a:sym typeface="Courier New"/>
              </a:rPr>
              <a:t># remove score = 3</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df = df</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df</a:t>
            </a:r>
            <a:r>
              <a:rPr lang="en" sz="1050">
                <a:solidFill>
                  <a:srgbClr val="DCDCDC"/>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'score'</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 </a:t>
            </a:r>
            <a:r>
              <a:rPr lang="en" sz="1050">
                <a:solidFill>
                  <a:srgbClr val="B5CEA8"/>
                </a:solidFill>
                <a:highlight>
                  <a:srgbClr val="1E1E1E"/>
                </a:highlight>
                <a:latin typeface="Courier New"/>
                <a:ea typeface="Courier New"/>
                <a:cs typeface="Courier New"/>
                <a:sym typeface="Courier New"/>
              </a:rPr>
              <a:t>3</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df</a:t>
            </a:r>
            <a:r>
              <a:rPr lang="en" sz="1050">
                <a:solidFill>
                  <a:srgbClr val="DCDCDC"/>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'sentiment'</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 df</a:t>
            </a:r>
            <a:r>
              <a:rPr lang="en" sz="1050">
                <a:solidFill>
                  <a:srgbClr val="DCDCDC"/>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'score'</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.apply</a:t>
            </a:r>
            <a:r>
              <a:rPr lang="en" sz="1050">
                <a:solidFill>
                  <a:srgbClr val="DCDCDC"/>
                </a:solidFill>
                <a:highlight>
                  <a:srgbClr val="1E1E1E"/>
                </a:highlight>
                <a:latin typeface="Courier New"/>
                <a:ea typeface="Courier New"/>
                <a:cs typeface="Courier New"/>
                <a:sym typeface="Courier New"/>
              </a:rPr>
              <a:t>(</a:t>
            </a:r>
            <a:r>
              <a:rPr lang="en" sz="1050">
                <a:solidFill>
                  <a:srgbClr val="569CD6"/>
                </a:solidFill>
                <a:highlight>
                  <a:srgbClr val="1E1E1E"/>
                </a:highlight>
                <a:latin typeface="Courier New"/>
                <a:ea typeface="Courier New"/>
                <a:cs typeface="Courier New"/>
                <a:sym typeface="Courier New"/>
              </a:rPr>
              <a:t>lambda</a:t>
            </a:r>
            <a:r>
              <a:rPr lang="en" sz="1050">
                <a:solidFill>
                  <a:srgbClr val="D4D4D4"/>
                </a:solidFill>
                <a:highlight>
                  <a:srgbClr val="1E1E1E"/>
                </a:highlight>
                <a:latin typeface="Courier New"/>
                <a:ea typeface="Courier New"/>
                <a:cs typeface="Courier New"/>
                <a:sym typeface="Courier New"/>
              </a:rPr>
              <a:t> rating </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1</a:t>
            </a: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if</a:t>
            </a:r>
            <a:r>
              <a:rPr lang="en" sz="1050">
                <a:solidFill>
                  <a:srgbClr val="D4D4D4"/>
                </a:solidFill>
                <a:highlight>
                  <a:srgbClr val="1E1E1E"/>
                </a:highlight>
                <a:latin typeface="Courier New"/>
                <a:ea typeface="Courier New"/>
                <a:cs typeface="Courier New"/>
                <a:sym typeface="Courier New"/>
              </a:rPr>
              <a:t> rating &gt; </a:t>
            </a:r>
            <a:r>
              <a:rPr lang="en" sz="1050">
                <a:solidFill>
                  <a:srgbClr val="B5CEA8"/>
                </a:solidFill>
                <a:highlight>
                  <a:srgbClr val="1E1E1E"/>
                </a:highlight>
                <a:latin typeface="Courier New"/>
                <a:ea typeface="Courier New"/>
                <a:cs typeface="Courier New"/>
                <a:sym typeface="Courier New"/>
              </a:rPr>
              <a:t>3</a:t>
            </a: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else</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-1</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p:txBody>
      </p:sp>
      <p:pic>
        <p:nvPicPr>
          <p:cNvPr id="158" name="Google Shape;158;p24"/>
          <p:cNvPicPr preferRelativeResize="0"/>
          <p:nvPr/>
        </p:nvPicPr>
        <p:blipFill>
          <a:blip r:embed="rId3">
            <a:alphaModFix/>
          </a:blip>
          <a:stretch>
            <a:fillRect/>
          </a:stretch>
        </p:blipFill>
        <p:spPr>
          <a:xfrm>
            <a:off x="3913675" y="1362800"/>
            <a:ext cx="5230325" cy="2023550"/>
          </a:xfrm>
          <a:prstGeom prst="rect">
            <a:avLst/>
          </a:prstGeom>
          <a:noFill/>
          <a:ln>
            <a:noFill/>
          </a:ln>
        </p:spPr>
      </p:pic>
      <p:sp>
        <p:nvSpPr>
          <p:cNvPr id="159" name="Google Shape;159;p24"/>
          <p:cNvSpPr txBox="1"/>
          <p:nvPr/>
        </p:nvSpPr>
        <p:spPr>
          <a:xfrm>
            <a:off x="3563850" y="1245750"/>
            <a:ext cx="148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Ex.</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App Score Sentiment (Cont.)</a:t>
            </a:r>
            <a:endParaRPr/>
          </a:p>
          <a:p>
            <a:pPr indent="0" lvl="0" marL="0" rtl="0" algn="ctr">
              <a:spcBef>
                <a:spcPts val="0"/>
              </a:spcBef>
              <a:spcAft>
                <a:spcPts val="0"/>
              </a:spcAft>
              <a:buNone/>
            </a:pPr>
            <a:r>
              <a:t/>
            </a:r>
            <a:endParaRPr/>
          </a:p>
        </p:txBody>
      </p:sp>
      <p:sp>
        <p:nvSpPr>
          <p:cNvPr id="165" name="Google Shape;165;p25"/>
          <p:cNvSpPr txBox="1"/>
          <p:nvPr/>
        </p:nvSpPr>
        <p:spPr>
          <a:xfrm>
            <a:off x="407125" y="1351325"/>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CA Notify </a:t>
            </a:r>
            <a:endParaRPr>
              <a:latin typeface="Roboto"/>
              <a:ea typeface="Roboto"/>
              <a:cs typeface="Roboto"/>
              <a:sym typeface="Roboto"/>
            </a:endParaRPr>
          </a:p>
        </p:txBody>
      </p:sp>
      <p:sp>
        <p:nvSpPr>
          <p:cNvPr id="166" name="Google Shape;166;p25"/>
          <p:cNvSpPr txBox="1"/>
          <p:nvPr/>
        </p:nvSpPr>
        <p:spPr>
          <a:xfrm>
            <a:off x="3187450" y="2171550"/>
            <a:ext cx="2398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WI Exposure Notification</a:t>
            </a:r>
            <a:endParaRPr>
              <a:latin typeface="Roboto"/>
              <a:ea typeface="Roboto"/>
              <a:cs typeface="Roboto"/>
              <a:sym typeface="Roboto"/>
            </a:endParaRPr>
          </a:p>
        </p:txBody>
      </p:sp>
      <p:sp>
        <p:nvSpPr>
          <p:cNvPr id="167" name="Google Shape;167;p25"/>
          <p:cNvSpPr txBox="1"/>
          <p:nvPr/>
        </p:nvSpPr>
        <p:spPr>
          <a:xfrm>
            <a:off x="6134563" y="1351325"/>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MI Covid Alert </a:t>
            </a:r>
            <a:endParaRPr>
              <a:latin typeface="Roboto"/>
              <a:ea typeface="Roboto"/>
              <a:cs typeface="Roboto"/>
              <a:sym typeface="Roboto"/>
            </a:endParaRPr>
          </a:p>
        </p:txBody>
      </p:sp>
      <p:sp>
        <p:nvSpPr>
          <p:cNvPr id="168" name="Google Shape;168;p25"/>
          <p:cNvSpPr txBox="1"/>
          <p:nvPr/>
        </p:nvSpPr>
        <p:spPr>
          <a:xfrm>
            <a:off x="439250" y="3230000"/>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Covid Watch Arizona </a:t>
            </a:r>
            <a:endParaRPr>
              <a:latin typeface="Roboto"/>
              <a:ea typeface="Roboto"/>
              <a:cs typeface="Roboto"/>
              <a:sym typeface="Roboto"/>
            </a:endParaRPr>
          </a:p>
        </p:txBody>
      </p:sp>
      <p:sp>
        <p:nvSpPr>
          <p:cNvPr id="169" name="Google Shape;169;p25"/>
          <p:cNvSpPr txBox="1"/>
          <p:nvPr/>
        </p:nvSpPr>
        <p:spPr>
          <a:xfrm>
            <a:off x="6134575" y="3230000"/>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Slow Covid NC</a:t>
            </a:r>
            <a:endParaRPr>
              <a:latin typeface="Roboto"/>
              <a:ea typeface="Roboto"/>
              <a:cs typeface="Roboto"/>
              <a:sym typeface="Roboto"/>
            </a:endParaRPr>
          </a:p>
        </p:txBody>
      </p:sp>
      <p:pic>
        <p:nvPicPr>
          <p:cNvPr id="170" name="Google Shape;170;p25"/>
          <p:cNvPicPr preferRelativeResize="0"/>
          <p:nvPr/>
        </p:nvPicPr>
        <p:blipFill>
          <a:blip r:embed="rId3">
            <a:alphaModFix/>
          </a:blip>
          <a:stretch>
            <a:fillRect/>
          </a:stretch>
        </p:blipFill>
        <p:spPr>
          <a:xfrm>
            <a:off x="3085291" y="2571751"/>
            <a:ext cx="2673845" cy="1267650"/>
          </a:xfrm>
          <a:prstGeom prst="rect">
            <a:avLst/>
          </a:prstGeom>
          <a:noFill/>
          <a:ln>
            <a:noFill/>
          </a:ln>
        </p:spPr>
      </p:pic>
      <p:pic>
        <p:nvPicPr>
          <p:cNvPr id="171" name="Google Shape;171;p25"/>
          <p:cNvPicPr preferRelativeResize="0"/>
          <p:nvPr/>
        </p:nvPicPr>
        <p:blipFill>
          <a:blip r:embed="rId4">
            <a:alphaModFix/>
          </a:blip>
          <a:stretch>
            <a:fillRect/>
          </a:stretch>
        </p:blipFill>
        <p:spPr>
          <a:xfrm>
            <a:off x="115625" y="1737825"/>
            <a:ext cx="2790318" cy="1267651"/>
          </a:xfrm>
          <a:prstGeom prst="rect">
            <a:avLst/>
          </a:prstGeom>
          <a:noFill/>
          <a:ln>
            <a:noFill/>
          </a:ln>
        </p:spPr>
      </p:pic>
      <p:pic>
        <p:nvPicPr>
          <p:cNvPr id="172" name="Google Shape;172;p25"/>
          <p:cNvPicPr preferRelativeResize="0"/>
          <p:nvPr/>
        </p:nvPicPr>
        <p:blipFill>
          <a:blip r:embed="rId5">
            <a:alphaModFix/>
          </a:blip>
          <a:stretch>
            <a:fillRect/>
          </a:stretch>
        </p:blipFill>
        <p:spPr>
          <a:xfrm>
            <a:off x="6134575" y="1750925"/>
            <a:ext cx="2697749" cy="1211405"/>
          </a:xfrm>
          <a:prstGeom prst="rect">
            <a:avLst/>
          </a:prstGeom>
          <a:noFill/>
          <a:ln>
            <a:noFill/>
          </a:ln>
        </p:spPr>
      </p:pic>
      <p:pic>
        <p:nvPicPr>
          <p:cNvPr id="173" name="Google Shape;173;p25"/>
          <p:cNvPicPr preferRelativeResize="0"/>
          <p:nvPr/>
        </p:nvPicPr>
        <p:blipFill>
          <a:blip r:embed="rId6">
            <a:alphaModFix/>
          </a:blip>
          <a:stretch>
            <a:fillRect/>
          </a:stretch>
        </p:blipFill>
        <p:spPr>
          <a:xfrm>
            <a:off x="115625" y="3781115"/>
            <a:ext cx="2790325" cy="1260208"/>
          </a:xfrm>
          <a:prstGeom prst="rect">
            <a:avLst/>
          </a:prstGeom>
          <a:noFill/>
          <a:ln>
            <a:noFill/>
          </a:ln>
        </p:spPr>
      </p:pic>
      <p:pic>
        <p:nvPicPr>
          <p:cNvPr id="174" name="Google Shape;174;p25"/>
          <p:cNvPicPr preferRelativeResize="0"/>
          <p:nvPr/>
        </p:nvPicPr>
        <p:blipFill>
          <a:blip r:embed="rId7">
            <a:alphaModFix/>
          </a:blip>
          <a:stretch>
            <a:fillRect/>
          </a:stretch>
        </p:blipFill>
        <p:spPr>
          <a:xfrm>
            <a:off x="6146537" y="3630200"/>
            <a:ext cx="2673826" cy="130384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App Score Sentiment (Cont.)</a:t>
            </a:r>
            <a:endParaRPr/>
          </a:p>
          <a:p>
            <a:pPr indent="0" lvl="0" marL="0" rtl="0" algn="ctr">
              <a:spcBef>
                <a:spcPts val="0"/>
              </a:spcBef>
              <a:spcAft>
                <a:spcPts val="0"/>
              </a:spcAft>
              <a:buNone/>
            </a:pPr>
            <a:r>
              <a:t/>
            </a:r>
            <a:endParaRPr/>
          </a:p>
        </p:txBody>
      </p:sp>
      <p:sp>
        <p:nvSpPr>
          <p:cNvPr id="180" name="Google Shape;180;p26"/>
          <p:cNvSpPr txBox="1"/>
          <p:nvPr/>
        </p:nvSpPr>
        <p:spPr>
          <a:xfrm>
            <a:off x="439225" y="1292650"/>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Covid Alert NY</a:t>
            </a:r>
            <a:endParaRPr>
              <a:latin typeface="Roboto"/>
              <a:ea typeface="Roboto"/>
              <a:cs typeface="Roboto"/>
              <a:sym typeface="Roboto"/>
            </a:endParaRPr>
          </a:p>
        </p:txBody>
      </p:sp>
      <p:sp>
        <p:nvSpPr>
          <p:cNvPr id="181" name="Google Shape;181;p26"/>
          <p:cNvSpPr txBox="1"/>
          <p:nvPr/>
        </p:nvSpPr>
        <p:spPr>
          <a:xfrm>
            <a:off x="3203250" y="1994900"/>
            <a:ext cx="2398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Covid Alert PA</a:t>
            </a:r>
            <a:endParaRPr>
              <a:latin typeface="Roboto"/>
              <a:ea typeface="Roboto"/>
              <a:cs typeface="Roboto"/>
              <a:sym typeface="Roboto"/>
            </a:endParaRPr>
          </a:p>
        </p:txBody>
      </p:sp>
      <p:sp>
        <p:nvSpPr>
          <p:cNvPr id="182" name="Google Shape;182;p26"/>
          <p:cNvSpPr txBox="1"/>
          <p:nvPr/>
        </p:nvSpPr>
        <p:spPr>
          <a:xfrm>
            <a:off x="6310988" y="1292650"/>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Covid Alert NJ</a:t>
            </a:r>
            <a:endParaRPr>
              <a:latin typeface="Roboto"/>
              <a:ea typeface="Roboto"/>
              <a:cs typeface="Roboto"/>
              <a:sym typeface="Roboto"/>
            </a:endParaRPr>
          </a:p>
        </p:txBody>
      </p:sp>
      <p:sp>
        <p:nvSpPr>
          <p:cNvPr id="183" name="Google Shape;183;p26"/>
          <p:cNvSpPr txBox="1"/>
          <p:nvPr/>
        </p:nvSpPr>
        <p:spPr>
          <a:xfrm>
            <a:off x="439250" y="3140225"/>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Covid Alert CT</a:t>
            </a:r>
            <a:endParaRPr>
              <a:latin typeface="Roboto"/>
              <a:ea typeface="Roboto"/>
              <a:cs typeface="Roboto"/>
              <a:sym typeface="Roboto"/>
            </a:endParaRPr>
          </a:p>
        </p:txBody>
      </p:sp>
      <p:sp>
        <p:nvSpPr>
          <p:cNvPr id="184" name="Google Shape;184;p26"/>
          <p:cNvSpPr txBox="1"/>
          <p:nvPr/>
        </p:nvSpPr>
        <p:spPr>
          <a:xfrm>
            <a:off x="6384550" y="3035000"/>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MD Covid Alert </a:t>
            </a:r>
            <a:endParaRPr>
              <a:latin typeface="Roboto"/>
              <a:ea typeface="Roboto"/>
              <a:cs typeface="Roboto"/>
              <a:sym typeface="Roboto"/>
            </a:endParaRPr>
          </a:p>
        </p:txBody>
      </p:sp>
      <p:pic>
        <p:nvPicPr>
          <p:cNvPr id="185" name="Google Shape;185;p26"/>
          <p:cNvPicPr preferRelativeResize="0"/>
          <p:nvPr/>
        </p:nvPicPr>
        <p:blipFill>
          <a:blip r:embed="rId3">
            <a:alphaModFix/>
          </a:blip>
          <a:stretch>
            <a:fillRect/>
          </a:stretch>
        </p:blipFill>
        <p:spPr>
          <a:xfrm>
            <a:off x="3538750" y="2395100"/>
            <a:ext cx="1727200" cy="2266950"/>
          </a:xfrm>
          <a:prstGeom prst="rect">
            <a:avLst/>
          </a:prstGeom>
          <a:noFill/>
          <a:ln>
            <a:noFill/>
          </a:ln>
        </p:spPr>
      </p:pic>
      <p:pic>
        <p:nvPicPr>
          <p:cNvPr id="186" name="Google Shape;186;p26"/>
          <p:cNvPicPr preferRelativeResize="0"/>
          <p:nvPr/>
        </p:nvPicPr>
        <p:blipFill>
          <a:blip r:embed="rId4">
            <a:alphaModFix/>
          </a:blip>
          <a:stretch>
            <a:fillRect/>
          </a:stretch>
        </p:blipFill>
        <p:spPr>
          <a:xfrm>
            <a:off x="656588" y="1603063"/>
            <a:ext cx="1546225" cy="1537174"/>
          </a:xfrm>
          <a:prstGeom prst="rect">
            <a:avLst/>
          </a:prstGeom>
          <a:noFill/>
          <a:ln>
            <a:noFill/>
          </a:ln>
        </p:spPr>
      </p:pic>
      <p:pic>
        <p:nvPicPr>
          <p:cNvPr id="187" name="Google Shape;187;p26"/>
          <p:cNvPicPr preferRelativeResize="0"/>
          <p:nvPr/>
        </p:nvPicPr>
        <p:blipFill>
          <a:blip r:embed="rId5">
            <a:alphaModFix/>
          </a:blip>
          <a:stretch>
            <a:fillRect/>
          </a:stretch>
        </p:blipFill>
        <p:spPr>
          <a:xfrm>
            <a:off x="6401583" y="1603075"/>
            <a:ext cx="1799743" cy="1455700"/>
          </a:xfrm>
          <a:prstGeom prst="rect">
            <a:avLst/>
          </a:prstGeom>
          <a:noFill/>
          <a:ln>
            <a:noFill/>
          </a:ln>
        </p:spPr>
      </p:pic>
      <p:pic>
        <p:nvPicPr>
          <p:cNvPr id="188" name="Google Shape;188;p26"/>
          <p:cNvPicPr preferRelativeResize="0"/>
          <p:nvPr/>
        </p:nvPicPr>
        <p:blipFill>
          <a:blip r:embed="rId6">
            <a:alphaModFix/>
          </a:blip>
          <a:stretch>
            <a:fillRect/>
          </a:stretch>
        </p:blipFill>
        <p:spPr>
          <a:xfrm>
            <a:off x="771813" y="3435200"/>
            <a:ext cx="1315725" cy="1637650"/>
          </a:xfrm>
          <a:prstGeom prst="rect">
            <a:avLst/>
          </a:prstGeom>
          <a:noFill/>
          <a:ln>
            <a:noFill/>
          </a:ln>
        </p:spPr>
      </p:pic>
      <p:pic>
        <p:nvPicPr>
          <p:cNvPr id="189" name="Google Shape;189;p26"/>
          <p:cNvPicPr preferRelativeResize="0"/>
          <p:nvPr/>
        </p:nvPicPr>
        <p:blipFill>
          <a:blip r:embed="rId7">
            <a:alphaModFix/>
          </a:blip>
          <a:stretch>
            <a:fillRect/>
          </a:stretch>
        </p:blipFill>
        <p:spPr>
          <a:xfrm>
            <a:off x="6717150" y="3329568"/>
            <a:ext cx="1315725" cy="174328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Word Cloud Sentiment </a:t>
            </a:r>
            <a:endParaRPr/>
          </a:p>
        </p:txBody>
      </p:sp>
      <p:sp>
        <p:nvSpPr>
          <p:cNvPr id="195" name="Google Shape;195;p27"/>
          <p:cNvSpPr txBox="1"/>
          <p:nvPr/>
        </p:nvSpPr>
        <p:spPr>
          <a:xfrm>
            <a:off x="128375" y="1213625"/>
            <a:ext cx="4026300" cy="4080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950">
                <a:solidFill>
                  <a:srgbClr val="C586C0"/>
                </a:solidFill>
                <a:highlight>
                  <a:srgbClr val="1E1E1E"/>
                </a:highlight>
                <a:latin typeface="Courier New"/>
                <a:ea typeface="Courier New"/>
                <a:cs typeface="Courier New"/>
                <a:sym typeface="Courier New"/>
              </a:rPr>
              <a:t>import</a:t>
            </a:r>
            <a:r>
              <a:rPr lang="en" sz="950">
                <a:solidFill>
                  <a:srgbClr val="D4D4D4"/>
                </a:solidFill>
                <a:highlight>
                  <a:srgbClr val="1E1E1E"/>
                </a:highlight>
                <a:latin typeface="Courier New"/>
                <a:ea typeface="Courier New"/>
                <a:cs typeface="Courier New"/>
                <a:sym typeface="Courier New"/>
              </a:rPr>
              <a:t> nltk</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50">
                <a:solidFill>
                  <a:srgbClr val="C586C0"/>
                </a:solidFill>
                <a:highlight>
                  <a:srgbClr val="1E1E1E"/>
                </a:highlight>
                <a:latin typeface="Courier New"/>
                <a:ea typeface="Courier New"/>
                <a:cs typeface="Courier New"/>
                <a:sym typeface="Courier New"/>
              </a:rPr>
              <a:t>import</a:t>
            </a:r>
            <a:r>
              <a:rPr lang="en" sz="950">
                <a:solidFill>
                  <a:srgbClr val="D4D4D4"/>
                </a:solidFill>
                <a:highlight>
                  <a:srgbClr val="1E1E1E"/>
                </a:highlight>
                <a:latin typeface="Courier New"/>
                <a:ea typeface="Courier New"/>
                <a:cs typeface="Courier New"/>
                <a:sym typeface="Courier New"/>
              </a:rPr>
              <a:t> re</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50">
                <a:solidFill>
                  <a:srgbClr val="D4D4D4"/>
                </a:solidFill>
                <a:highlight>
                  <a:srgbClr val="1E1E1E"/>
                </a:highlight>
                <a:latin typeface="Courier New"/>
                <a:ea typeface="Courier New"/>
                <a:cs typeface="Courier New"/>
                <a:sym typeface="Courier New"/>
              </a:rPr>
              <a:t>nltk.download</a:t>
            </a:r>
            <a:r>
              <a:rPr lang="en" sz="950">
                <a:solidFill>
                  <a:srgbClr val="DCDCDC"/>
                </a:solidFill>
                <a:highlight>
                  <a:srgbClr val="1E1E1E"/>
                </a:highlight>
                <a:latin typeface="Courier New"/>
                <a:ea typeface="Courier New"/>
                <a:cs typeface="Courier New"/>
                <a:sym typeface="Courier New"/>
              </a:rPr>
              <a:t>(</a:t>
            </a:r>
            <a:r>
              <a:rPr lang="en" sz="950">
                <a:solidFill>
                  <a:srgbClr val="CE9178"/>
                </a:solidFill>
                <a:highlight>
                  <a:srgbClr val="1E1E1E"/>
                </a:highlight>
                <a:latin typeface="Courier New"/>
                <a:ea typeface="Courier New"/>
                <a:cs typeface="Courier New"/>
                <a:sym typeface="Courier New"/>
              </a:rPr>
              <a:t>'stopwords'</a:t>
            </a:r>
            <a:r>
              <a:rPr lang="en"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50">
                <a:solidFill>
                  <a:srgbClr val="C586C0"/>
                </a:solidFill>
                <a:highlight>
                  <a:srgbClr val="1E1E1E"/>
                </a:highlight>
                <a:latin typeface="Courier New"/>
                <a:ea typeface="Courier New"/>
                <a:cs typeface="Courier New"/>
                <a:sym typeface="Courier New"/>
              </a:rPr>
              <a:t>from</a:t>
            </a:r>
            <a:r>
              <a:rPr lang="en" sz="950">
                <a:solidFill>
                  <a:srgbClr val="D4D4D4"/>
                </a:solidFill>
                <a:highlight>
                  <a:srgbClr val="1E1E1E"/>
                </a:highlight>
                <a:latin typeface="Courier New"/>
                <a:ea typeface="Courier New"/>
                <a:cs typeface="Courier New"/>
                <a:sym typeface="Courier New"/>
              </a:rPr>
              <a:t> nltk.corpus </a:t>
            </a:r>
            <a:r>
              <a:rPr lang="en" sz="950">
                <a:solidFill>
                  <a:srgbClr val="C586C0"/>
                </a:solidFill>
                <a:highlight>
                  <a:srgbClr val="1E1E1E"/>
                </a:highlight>
                <a:latin typeface="Courier New"/>
                <a:ea typeface="Courier New"/>
                <a:cs typeface="Courier New"/>
                <a:sym typeface="Courier New"/>
              </a:rPr>
              <a:t>import</a:t>
            </a:r>
            <a:r>
              <a:rPr lang="en" sz="950">
                <a:solidFill>
                  <a:srgbClr val="D4D4D4"/>
                </a:solidFill>
                <a:highlight>
                  <a:srgbClr val="1E1E1E"/>
                </a:highlight>
                <a:latin typeface="Courier New"/>
                <a:ea typeface="Courier New"/>
                <a:cs typeface="Courier New"/>
                <a:sym typeface="Courier New"/>
              </a:rPr>
              <a:t> stopwords</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50">
                <a:solidFill>
                  <a:srgbClr val="C586C0"/>
                </a:solidFill>
                <a:highlight>
                  <a:srgbClr val="1E1E1E"/>
                </a:highlight>
                <a:latin typeface="Courier New"/>
                <a:ea typeface="Courier New"/>
                <a:cs typeface="Courier New"/>
                <a:sym typeface="Courier New"/>
              </a:rPr>
              <a:t>from</a:t>
            </a:r>
            <a:r>
              <a:rPr lang="en" sz="950">
                <a:solidFill>
                  <a:srgbClr val="D4D4D4"/>
                </a:solidFill>
                <a:highlight>
                  <a:srgbClr val="1E1E1E"/>
                </a:highlight>
                <a:latin typeface="Courier New"/>
                <a:ea typeface="Courier New"/>
                <a:cs typeface="Courier New"/>
                <a:sym typeface="Courier New"/>
              </a:rPr>
              <a:t> wordcloud </a:t>
            </a:r>
            <a:r>
              <a:rPr lang="en" sz="950">
                <a:solidFill>
                  <a:srgbClr val="C586C0"/>
                </a:solidFill>
                <a:highlight>
                  <a:srgbClr val="1E1E1E"/>
                </a:highlight>
                <a:latin typeface="Courier New"/>
                <a:ea typeface="Courier New"/>
                <a:cs typeface="Courier New"/>
                <a:sym typeface="Courier New"/>
              </a:rPr>
              <a:t>import</a:t>
            </a:r>
            <a:r>
              <a:rPr lang="en" sz="950">
                <a:solidFill>
                  <a:srgbClr val="D4D4D4"/>
                </a:solidFill>
                <a:highlight>
                  <a:srgbClr val="1E1E1E"/>
                </a:highlight>
                <a:latin typeface="Courier New"/>
                <a:ea typeface="Courier New"/>
                <a:cs typeface="Courier New"/>
                <a:sym typeface="Courier New"/>
              </a:rPr>
              <a:t> WordCloud</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50">
                <a:solidFill>
                  <a:srgbClr val="6AA94F"/>
                </a:solidFill>
                <a:highlight>
                  <a:srgbClr val="1E1E1E"/>
                </a:highlight>
                <a:latin typeface="Courier New"/>
                <a:ea typeface="Courier New"/>
                <a:cs typeface="Courier New"/>
                <a:sym typeface="Courier New"/>
              </a:rPr>
              <a:t># Create stopword list:</a:t>
            </a:r>
            <a:endParaRPr sz="9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50">
                <a:solidFill>
                  <a:srgbClr val="D4D4D4"/>
                </a:solidFill>
                <a:highlight>
                  <a:srgbClr val="1E1E1E"/>
                </a:highlight>
                <a:latin typeface="Courier New"/>
                <a:ea typeface="Courier New"/>
                <a:cs typeface="Courier New"/>
                <a:sym typeface="Courier New"/>
              </a:rPr>
              <a:t>stopwords = set</a:t>
            </a:r>
            <a:r>
              <a:rPr lang="en" sz="950">
                <a:solidFill>
                  <a:srgbClr val="DCDCDC"/>
                </a:solidFill>
                <a:highlight>
                  <a:srgbClr val="1E1E1E"/>
                </a:highlight>
                <a:latin typeface="Courier New"/>
                <a:ea typeface="Courier New"/>
                <a:cs typeface="Courier New"/>
                <a:sym typeface="Courier New"/>
              </a:rPr>
              <a:t>(</a:t>
            </a:r>
            <a:r>
              <a:rPr lang="en" sz="950">
                <a:solidFill>
                  <a:srgbClr val="D4D4D4"/>
                </a:solidFill>
                <a:highlight>
                  <a:srgbClr val="1E1E1E"/>
                </a:highlight>
                <a:latin typeface="Courier New"/>
                <a:ea typeface="Courier New"/>
                <a:cs typeface="Courier New"/>
                <a:sym typeface="Courier New"/>
              </a:rPr>
              <a:t>stopwords.words</a:t>
            </a:r>
            <a:r>
              <a:rPr lang="en" sz="950">
                <a:solidFill>
                  <a:srgbClr val="DCDCDC"/>
                </a:solidFill>
                <a:highlight>
                  <a:srgbClr val="1E1E1E"/>
                </a:highlight>
                <a:latin typeface="Courier New"/>
                <a:ea typeface="Courier New"/>
                <a:cs typeface="Courier New"/>
                <a:sym typeface="Courier New"/>
              </a:rPr>
              <a:t>(</a:t>
            </a:r>
            <a:r>
              <a:rPr lang="en" sz="950">
                <a:solidFill>
                  <a:srgbClr val="CE9178"/>
                </a:solidFill>
                <a:highlight>
                  <a:srgbClr val="1E1E1E"/>
                </a:highlight>
                <a:latin typeface="Courier New"/>
                <a:ea typeface="Courier New"/>
                <a:cs typeface="Courier New"/>
                <a:sym typeface="Courier New"/>
              </a:rPr>
              <a:t>'english'</a:t>
            </a:r>
            <a:r>
              <a:rPr lang="en"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50">
                <a:solidFill>
                  <a:srgbClr val="D4D4D4"/>
                </a:solidFill>
                <a:highlight>
                  <a:srgbClr val="1E1E1E"/>
                </a:highlight>
                <a:latin typeface="Courier New"/>
                <a:ea typeface="Courier New"/>
                <a:cs typeface="Courier New"/>
                <a:sym typeface="Courier New"/>
              </a:rPr>
              <a:t>stopwords.update</a:t>
            </a:r>
            <a:r>
              <a:rPr lang="en" sz="950">
                <a:solidFill>
                  <a:srgbClr val="DCDCDC"/>
                </a:solidFill>
                <a:highlight>
                  <a:srgbClr val="1E1E1E"/>
                </a:highlight>
                <a:latin typeface="Courier New"/>
                <a:ea typeface="Courier New"/>
                <a:cs typeface="Courier New"/>
                <a:sym typeface="Courier New"/>
              </a:rPr>
              <a:t>([</a:t>
            </a:r>
            <a:r>
              <a:rPr lang="en" sz="950">
                <a:solidFill>
                  <a:srgbClr val="CE9178"/>
                </a:solidFill>
                <a:highlight>
                  <a:srgbClr val="1E1E1E"/>
                </a:highlight>
                <a:latin typeface="Courier New"/>
                <a:ea typeface="Courier New"/>
                <a:cs typeface="Courier New"/>
                <a:sym typeface="Courier New"/>
              </a:rPr>
              <a:t>"br"</a:t>
            </a:r>
            <a:r>
              <a:rPr lang="en" sz="950">
                <a:solidFill>
                  <a:srgbClr val="DCDCDC"/>
                </a:solidFill>
                <a:highlight>
                  <a:srgbClr val="1E1E1E"/>
                </a:highlight>
                <a:latin typeface="Courier New"/>
                <a:ea typeface="Courier New"/>
                <a:cs typeface="Courier New"/>
                <a:sym typeface="Courier New"/>
              </a:rPr>
              <a:t>,</a:t>
            </a:r>
            <a:r>
              <a:rPr lang="en" sz="950">
                <a:solidFill>
                  <a:srgbClr val="D4D4D4"/>
                </a:solidFill>
                <a:highlight>
                  <a:srgbClr val="1E1E1E"/>
                </a:highlight>
                <a:latin typeface="Courier New"/>
                <a:ea typeface="Courier New"/>
                <a:cs typeface="Courier New"/>
                <a:sym typeface="Courier New"/>
              </a:rPr>
              <a:t> </a:t>
            </a:r>
            <a:r>
              <a:rPr lang="en" sz="950">
                <a:solidFill>
                  <a:srgbClr val="CE9178"/>
                </a:solidFill>
                <a:highlight>
                  <a:srgbClr val="1E1E1E"/>
                </a:highlight>
                <a:latin typeface="Courier New"/>
                <a:ea typeface="Courier New"/>
                <a:cs typeface="Courier New"/>
                <a:sym typeface="Courier New"/>
              </a:rPr>
              <a:t>"href"</a:t>
            </a:r>
            <a:r>
              <a:rPr lang="en"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50">
                <a:solidFill>
                  <a:srgbClr val="D4D4D4"/>
                </a:solidFill>
                <a:highlight>
                  <a:srgbClr val="1E1E1E"/>
                </a:highlight>
                <a:latin typeface="Courier New"/>
                <a:ea typeface="Courier New"/>
                <a:cs typeface="Courier New"/>
                <a:sym typeface="Courier New"/>
              </a:rPr>
              <a:t>textt = </a:t>
            </a:r>
            <a:r>
              <a:rPr lang="en" sz="950">
                <a:solidFill>
                  <a:srgbClr val="CE9178"/>
                </a:solidFill>
                <a:highlight>
                  <a:srgbClr val="1E1E1E"/>
                </a:highlight>
                <a:latin typeface="Courier New"/>
                <a:ea typeface="Courier New"/>
                <a:cs typeface="Courier New"/>
                <a:sym typeface="Courier New"/>
              </a:rPr>
              <a:t>" "</a:t>
            </a:r>
            <a:r>
              <a:rPr lang="en" sz="950">
                <a:solidFill>
                  <a:srgbClr val="D4D4D4"/>
                </a:solidFill>
                <a:highlight>
                  <a:srgbClr val="1E1E1E"/>
                </a:highlight>
                <a:latin typeface="Courier New"/>
                <a:ea typeface="Courier New"/>
                <a:cs typeface="Courier New"/>
                <a:sym typeface="Courier New"/>
              </a:rPr>
              <a:t>.join</a:t>
            </a:r>
            <a:r>
              <a:rPr lang="en" sz="950">
                <a:solidFill>
                  <a:srgbClr val="DCDCDC"/>
                </a:solidFill>
                <a:highlight>
                  <a:srgbClr val="1E1E1E"/>
                </a:highlight>
                <a:latin typeface="Courier New"/>
                <a:ea typeface="Courier New"/>
                <a:cs typeface="Courier New"/>
                <a:sym typeface="Courier New"/>
              </a:rPr>
              <a:t>(</a:t>
            </a:r>
            <a:r>
              <a:rPr lang="en" sz="950">
                <a:solidFill>
                  <a:srgbClr val="D4D4D4"/>
                </a:solidFill>
                <a:highlight>
                  <a:srgbClr val="1E1E1E"/>
                </a:highlight>
                <a:latin typeface="Courier New"/>
                <a:ea typeface="Courier New"/>
                <a:cs typeface="Courier New"/>
                <a:sym typeface="Courier New"/>
              </a:rPr>
              <a:t>review </a:t>
            </a:r>
            <a:r>
              <a:rPr lang="en" sz="950">
                <a:solidFill>
                  <a:srgbClr val="C586C0"/>
                </a:solidFill>
                <a:highlight>
                  <a:srgbClr val="1E1E1E"/>
                </a:highlight>
                <a:latin typeface="Courier New"/>
                <a:ea typeface="Courier New"/>
                <a:cs typeface="Courier New"/>
                <a:sym typeface="Courier New"/>
              </a:rPr>
              <a:t>for</a:t>
            </a:r>
            <a:r>
              <a:rPr lang="en" sz="950">
                <a:solidFill>
                  <a:srgbClr val="D4D4D4"/>
                </a:solidFill>
                <a:highlight>
                  <a:srgbClr val="1E1E1E"/>
                </a:highlight>
                <a:latin typeface="Courier New"/>
                <a:ea typeface="Courier New"/>
                <a:cs typeface="Courier New"/>
                <a:sym typeface="Courier New"/>
              </a:rPr>
              <a:t> review </a:t>
            </a:r>
            <a:r>
              <a:rPr lang="en" sz="950">
                <a:solidFill>
                  <a:srgbClr val="82C6FF"/>
                </a:solidFill>
                <a:highlight>
                  <a:srgbClr val="1E1E1E"/>
                </a:highlight>
                <a:latin typeface="Courier New"/>
                <a:ea typeface="Courier New"/>
                <a:cs typeface="Courier New"/>
                <a:sym typeface="Courier New"/>
              </a:rPr>
              <a:t>in</a:t>
            </a:r>
            <a:r>
              <a:rPr lang="en" sz="950">
                <a:solidFill>
                  <a:srgbClr val="D4D4D4"/>
                </a:solidFill>
                <a:highlight>
                  <a:srgbClr val="1E1E1E"/>
                </a:highlight>
                <a:latin typeface="Courier New"/>
                <a:ea typeface="Courier New"/>
                <a:cs typeface="Courier New"/>
                <a:sym typeface="Courier New"/>
              </a:rPr>
              <a:t> df.content.astype</a:t>
            </a:r>
            <a:r>
              <a:rPr lang="en" sz="950">
                <a:solidFill>
                  <a:srgbClr val="DCDCDC"/>
                </a:solidFill>
                <a:highlight>
                  <a:srgbClr val="1E1E1E"/>
                </a:highlight>
                <a:latin typeface="Courier New"/>
                <a:ea typeface="Courier New"/>
                <a:cs typeface="Courier New"/>
                <a:sym typeface="Courier New"/>
              </a:rPr>
              <a:t>(</a:t>
            </a:r>
            <a:r>
              <a:rPr lang="en" sz="950">
                <a:solidFill>
                  <a:srgbClr val="4EC9B0"/>
                </a:solidFill>
                <a:highlight>
                  <a:srgbClr val="1E1E1E"/>
                </a:highlight>
                <a:latin typeface="Courier New"/>
                <a:ea typeface="Courier New"/>
                <a:cs typeface="Courier New"/>
                <a:sym typeface="Courier New"/>
              </a:rPr>
              <a:t>str</a:t>
            </a:r>
            <a:r>
              <a:rPr lang="en"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50">
                <a:solidFill>
                  <a:srgbClr val="D4D4D4"/>
                </a:solidFill>
                <a:highlight>
                  <a:srgbClr val="1E1E1E"/>
                </a:highlight>
                <a:latin typeface="Courier New"/>
                <a:ea typeface="Courier New"/>
                <a:cs typeface="Courier New"/>
                <a:sym typeface="Courier New"/>
              </a:rPr>
              <a:t>wordcloud = WordCloud</a:t>
            </a:r>
            <a:r>
              <a:rPr lang="en" sz="950">
                <a:solidFill>
                  <a:srgbClr val="DCDCDC"/>
                </a:solidFill>
                <a:highlight>
                  <a:srgbClr val="1E1E1E"/>
                </a:highlight>
                <a:latin typeface="Courier New"/>
                <a:ea typeface="Courier New"/>
                <a:cs typeface="Courier New"/>
                <a:sym typeface="Courier New"/>
              </a:rPr>
              <a:t>(</a:t>
            </a:r>
            <a:r>
              <a:rPr lang="en" sz="950">
                <a:solidFill>
                  <a:srgbClr val="D4D4D4"/>
                </a:solidFill>
                <a:highlight>
                  <a:srgbClr val="1E1E1E"/>
                </a:highlight>
                <a:latin typeface="Courier New"/>
                <a:ea typeface="Courier New"/>
                <a:cs typeface="Courier New"/>
                <a:sym typeface="Courier New"/>
              </a:rPr>
              <a:t>width = </a:t>
            </a:r>
            <a:r>
              <a:rPr lang="en" sz="950">
                <a:solidFill>
                  <a:srgbClr val="B5CEA8"/>
                </a:solidFill>
                <a:highlight>
                  <a:srgbClr val="1E1E1E"/>
                </a:highlight>
                <a:latin typeface="Courier New"/>
                <a:ea typeface="Courier New"/>
                <a:cs typeface="Courier New"/>
                <a:sym typeface="Courier New"/>
              </a:rPr>
              <a:t>800</a:t>
            </a:r>
            <a:r>
              <a:rPr lang="en" sz="950">
                <a:solidFill>
                  <a:srgbClr val="DCDCDC"/>
                </a:solidFill>
                <a:highlight>
                  <a:srgbClr val="1E1E1E"/>
                </a:highlight>
                <a:latin typeface="Courier New"/>
                <a:ea typeface="Courier New"/>
                <a:cs typeface="Courier New"/>
                <a:sym typeface="Courier New"/>
              </a:rPr>
              <a:t>,</a:t>
            </a:r>
            <a:r>
              <a:rPr lang="en" sz="950">
                <a:solidFill>
                  <a:srgbClr val="D4D4D4"/>
                </a:solidFill>
                <a:highlight>
                  <a:srgbClr val="1E1E1E"/>
                </a:highlight>
                <a:latin typeface="Courier New"/>
                <a:ea typeface="Courier New"/>
                <a:cs typeface="Courier New"/>
                <a:sym typeface="Courier New"/>
              </a:rPr>
              <a:t> height = </a:t>
            </a:r>
            <a:r>
              <a:rPr lang="en" sz="950">
                <a:solidFill>
                  <a:srgbClr val="B5CEA8"/>
                </a:solidFill>
                <a:highlight>
                  <a:srgbClr val="1E1E1E"/>
                </a:highlight>
                <a:latin typeface="Courier New"/>
                <a:ea typeface="Courier New"/>
                <a:cs typeface="Courier New"/>
                <a:sym typeface="Courier New"/>
              </a:rPr>
              <a:t>800</a:t>
            </a:r>
            <a:r>
              <a:rPr lang="en"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50">
                <a:solidFill>
                  <a:srgbClr val="D4D4D4"/>
                </a:solidFill>
                <a:highlight>
                  <a:srgbClr val="1E1E1E"/>
                </a:highlight>
                <a:latin typeface="Courier New"/>
                <a:ea typeface="Courier New"/>
                <a:cs typeface="Courier New"/>
                <a:sym typeface="Courier New"/>
              </a:rPr>
              <a:t>   background_color =</a:t>
            </a:r>
            <a:r>
              <a:rPr lang="en" sz="950">
                <a:solidFill>
                  <a:srgbClr val="CE9178"/>
                </a:solidFill>
                <a:highlight>
                  <a:srgbClr val="1E1E1E"/>
                </a:highlight>
                <a:latin typeface="Courier New"/>
                <a:ea typeface="Courier New"/>
                <a:cs typeface="Courier New"/>
                <a:sym typeface="Courier New"/>
              </a:rPr>
              <a:t>'white'</a:t>
            </a:r>
            <a:r>
              <a:rPr lang="en"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50">
                <a:solidFill>
                  <a:srgbClr val="D4D4D4"/>
                </a:solidFill>
                <a:highlight>
                  <a:srgbClr val="1E1E1E"/>
                </a:highlight>
                <a:latin typeface="Courier New"/>
                <a:ea typeface="Courier New"/>
                <a:cs typeface="Courier New"/>
                <a:sym typeface="Courier New"/>
              </a:rPr>
              <a:t>   stopwords = stopwords</a:t>
            </a:r>
            <a:r>
              <a:rPr lang="en"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50">
                <a:solidFill>
                  <a:srgbClr val="D4D4D4"/>
                </a:solidFill>
                <a:highlight>
                  <a:srgbClr val="1E1E1E"/>
                </a:highlight>
                <a:latin typeface="Courier New"/>
                <a:ea typeface="Courier New"/>
                <a:cs typeface="Courier New"/>
                <a:sym typeface="Courier New"/>
              </a:rPr>
              <a:t>   min_font_size = </a:t>
            </a:r>
            <a:r>
              <a:rPr lang="en" sz="950">
                <a:solidFill>
                  <a:srgbClr val="B5CEA8"/>
                </a:solidFill>
                <a:highlight>
                  <a:srgbClr val="1E1E1E"/>
                </a:highlight>
                <a:latin typeface="Courier New"/>
                <a:ea typeface="Courier New"/>
                <a:cs typeface="Courier New"/>
                <a:sym typeface="Courier New"/>
              </a:rPr>
              <a:t>10</a:t>
            </a:r>
            <a:r>
              <a:rPr lang="en" sz="950">
                <a:solidFill>
                  <a:srgbClr val="DCDCDC"/>
                </a:solidFill>
                <a:highlight>
                  <a:srgbClr val="1E1E1E"/>
                </a:highlight>
                <a:latin typeface="Courier New"/>
                <a:ea typeface="Courier New"/>
                <a:cs typeface="Courier New"/>
                <a:sym typeface="Courier New"/>
              </a:rPr>
              <a:t>)</a:t>
            </a:r>
            <a:r>
              <a:rPr lang="en" sz="950">
                <a:solidFill>
                  <a:srgbClr val="D4D4D4"/>
                </a:solidFill>
                <a:highlight>
                  <a:srgbClr val="1E1E1E"/>
                </a:highlight>
                <a:latin typeface="Courier New"/>
                <a:ea typeface="Courier New"/>
                <a:cs typeface="Courier New"/>
                <a:sym typeface="Courier New"/>
              </a:rPr>
              <a:t>.generate</a:t>
            </a:r>
            <a:r>
              <a:rPr lang="en" sz="950">
                <a:solidFill>
                  <a:srgbClr val="DCDCDC"/>
                </a:solidFill>
                <a:highlight>
                  <a:srgbClr val="1E1E1E"/>
                </a:highlight>
                <a:latin typeface="Courier New"/>
                <a:ea typeface="Courier New"/>
                <a:cs typeface="Courier New"/>
                <a:sym typeface="Courier New"/>
              </a:rPr>
              <a:t>(</a:t>
            </a:r>
            <a:r>
              <a:rPr lang="en" sz="950">
                <a:solidFill>
                  <a:srgbClr val="D4D4D4"/>
                </a:solidFill>
                <a:highlight>
                  <a:srgbClr val="1E1E1E"/>
                </a:highlight>
                <a:latin typeface="Courier New"/>
                <a:ea typeface="Courier New"/>
                <a:cs typeface="Courier New"/>
                <a:sym typeface="Courier New"/>
              </a:rPr>
              <a:t>textt</a:t>
            </a:r>
            <a:r>
              <a:rPr lang="en"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50">
                <a:solidFill>
                  <a:srgbClr val="D4D4D4"/>
                </a:solidFill>
                <a:highlight>
                  <a:srgbClr val="1E1E1E"/>
                </a:highlight>
                <a:latin typeface="Courier New"/>
                <a:ea typeface="Courier New"/>
                <a:cs typeface="Courier New"/>
                <a:sym typeface="Courier New"/>
              </a:rPr>
              <a:t>plt.imshow</a:t>
            </a:r>
            <a:r>
              <a:rPr lang="en" sz="950">
                <a:solidFill>
                  <a:srgbClr val="DCDCDC"/>
                </a:solidFill>
                <a:highlight>
                  <a:srgbClr val="1E1E1E"/>
                </a:highlight>
                <a:latin typeface="Courier New"/>
                <a:ea typeface="Courier New"/>
                <a:cs typeface="Courier New"/>
                <a:sym typeface="Courier New"/>
              </a:rPr>
              <a:t>(</a:t>
            </a:r>
            <a:r>
              <a:rPr lang="en" sz="950">
                <a:solidFill>
                  <a:srgbClr val="D4D4D4"/>
                </a:solidFill>
                <a:highlight>
                  <a:srgbClr val="1E1E1E"/>
                </a:highlight>
                <a:latin typeface="Courier New"/>
                <a:ea typeface="Courier New"/>
                <a:cs typeface="Courier New"/>
                <a:sym typeface="Courier New"/>
              </a:rPr>
              <a:t>wordcloud</a:t>
            </a:r>
            <a:r>
              <a:rPr lang="en" sz="950">
                <a:solidFill>
                  <a:srgbClr val="DCDCDC"/>
                </a:solidFill>
                <a:highlight>
                  <a:srgbClr val="1E1E1E"/>
                </a:highlight>
                <a:latin typeface="Courier New"/>
                <a:ea typeface="Courier New"/>
                <a:cs typeface="Courier New"/>
                <a:sym typeface="Courier New"/>
              </a:rPr>
              <a:t>,</a:t>
            </a:r>
            <a:r>
              <a:rPr lang="en" sz="950">
                <a:solidFill>
                  <a:srgbClr val="D4D4D4"/>
                </a:solidFill>
                <a:highlight>
                  <a:srgbClr val="1E1E1E"/>
                </a:highlight>
                <a:latin typeface="Courier New"/>
                <a:ea typeface="Courier New"/>
                <a:cs typeface="Courier New"/>
                <a:sym typeface="Courier New"/>
              </a:rPr>
              <a:t> interpolation=</a:t>
            </a:r>
            <a:r>
              <a:rPr lang="en" sz="950">
                <a:solidFill>
                  <a:srgbClr val="CE9178"/>
                </a:solidFill>
                <a:highlight>
                  <a:srgbClr val="1E1E1E"/>
                </a:highlight>
                <a:latin typeface="Courier New"/>
                <a:ea typeface="Courier New"/>
                <a:cs typeface="Courier New"/>
                <a:sym typeface="Courier New"/>
              </a:rPr>
              <a:t>'bilinear'</a:t>
            </a:r>
            <a:r>
              <a:rPr lang="en"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50">
                <a:solidFill>
                  <a:srgbClr val="D4D4D4"/>
                </a:solidFill>
                <a:highlight>
                  <a:srgbClr val="1E1E1E"/>
                </a:highlight>
                <a:latin typeface="Courier New"/>
                <a:ea typeface="Courier New"/>
                <a:cs typeface="Courier New"/>
                <a:sym typeface="Courier New"/>
              </a:rPr>
              <a:t>plt.axis</a:t>
            </a:r>
            <a:r>
              <a:rPr lang="en" sz="950">
                <a:solidFill>
                  <a:srgbClr val="DCDCDC"/>
                </a:solidFill>
                <a:highlight>
                  <a:srgbClr val="1E1E1E"/>
                </a:highlight>
                <a:latin typeface="Courier New"/>
                <a:ea typeface="Courier New"/>
                <a:cs typeface="Courier New"/>
                <a:sym typeface="Courier New"/>
              </a:rPr>
              <a:t>(</a:t>
            </a:r>
            <a:r>
              <a:rPr lang="en" sz="950">
                <a:solidFill>
                  <a:srgbClr val="CE9178"/>
                </a:solidFill>
                <a:highlight>
                  <a:srgbClr val="1E1E1E"/>
                </a:highlight>
                <a:latin typeface="Courier New"/>
                <a:ea typeface="Courier New"/>
                <a:cs typeface="Courier New"/>
                <a:sym typeface="Courier New"/>
              </a:rPr>
              <a:t>"off"</a:t>
            </a:r>
            <a:r>
              <a:rPr lang="en"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50">
                <a:solidFill>
                  <a:srgbClr val="D4D4D4"/>
                </a:solidFill>
                <a:highlight>
                  <a:srgbClr val="1E1E1E"/>
                </a:highlight>
                <a:latin typeface="Courier New"/>
                <a:ea typeface="Courier New"/>
                <a:cs typeface="Courier New"/>
                <a:sym typeface="Courier New"/>
              </a:rPr>
              <a:t>plt.savefig</a:t>
            </a:r>
            <a:r>
              <a:rPr lang="en" sz="950">
                <a:solidFill>
                  <a:srgbClr val="DCDCDC"/>
                </a:solidFill>
                <a:highlight>
                  <a:srgbClr val="1E1E1E"/>
                </a:highlight>
                <a:latin typeface="Courier New"/>
                <a:ea typeface="Courier New"/>
                <a:cs typeface="Courier New"/>
                <a:sym typeface="Courier New"/>
              </a:rPr>
              <a:t>(</a:t>
            </a:r>
            <a:r>
              <a:rPr lang="en" sz="950">
                <a:solidFill>
                  <a:srgbClr val="CE9178"/>
                </a:solidFill>
                <a:highlight>
                  <a:srgbClr val="1E1E1E"/>
                </a:highlight>
                <a:latin typeface="Courier New"/>
                <a:ea typeface="Courier New"/>
                <a:cs typeface="Courier New"/>
                <a:sym typeface="Courier New"/>
              </a:rPr>
              <a:t>'SlowCovidNC.png'</a:t>
            </a:r>
            <a:r>
              <a:rPr lang="en"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50">
                <a:solidFill>
                  <a:srgbClr val="D4D4D4"/>
                </a:solidFill>
                <a:highlight>
                  <a:srgbClr val="1E1E1E"/>
                </a:highlight>
                <a:latin typeface="Courier New"/>
                <a:ea typeface="Courier New"/>
                <a:cs typeface="Courier New"/>
                <a:sym typeface="Courier New"/>
              </a:rPr>
              <a:t>plt.show</a:t>
            </a:r>
            <a:r>
              <a:rPr lang="en"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rPr lang="en" sz="2100">
                <a:latin typeface="Roboto"/>
                <a:ea typeface="Roboto"/>
                <a:cs typeface="Roboto"/>
                <a:sym typeface="Roboto"/>
              </a:rPr>
              <a:t>...</a:t>
            </a:r>
            <a:endParaRPr sz="2100">
              <a:latin typeface="Roboto"/>
              <a:ea typeface="Roboto"/>
              <a:cs typeface="Roboto"/>
              <a:sym typeface="Roboto"/>
            </a:endParaRPr>
          </a:p>
        </p:txBody>
      </p:sp>
      <p:sp>
        <p:nvSpPr>
          <p:cNvPr id="196" name="Google Shape;196;p27"/>
          <p:cNvSpPr txBox="1"/>
          <p:nvPr/>
        </p:nvSpPr>
        <p:spPr>
          <a:xfrm>
            <a:off x="4796750" y="3856225"/>
            <a:ext cx="3326100" cy="1200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6AA94F"/>
                </a:solidFill>
                <a:highlight>
                  <a:srgbClr val="1E1E1E"/>
                </a:highlight>
                <a:latin typeface="Courier New"/>
                <a:ea typeface="Courier New"/>
                <a:cs typeface="Courier New"/>
                <a:sym typeface="Courier New"/>
              </a:rPr>
              <a:t># split df - positive and negative sentiment:</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positive = df</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df</a:t>
            </a:r>
            <a:r>
              <a:rPr lang="en" sz="1050">
                <a:solidFill>
                  <a:srgbClr val="DCDCDC"/>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'sentiment'</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 </a:t>
            </a:r>
            <a:r>
              <a:rPr lang="en" sz="1050">
                <a:solidFill>
                  <a:srgbClr val="B5CEA8"/>
                </a:solidFill>
                <a:highlight>
                  <a:srgbClr val="1E1E1E"/>
                </a:highlight>
                <a:latin typeface="Courier New"/>
                <a:ea typeface="Courier New"/>
                <a:cs typeface="Courier New"/>
                <a:sym typeface="Courier New"/>
              </a:rPr>
              <a:t>1</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negative = df</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df</a:t>
            </a:r>
            <a:r>
              <a:rPr lang="en" sz="1050">
                <a:solidFill>
                  <a:srgbClr val="DCDCDC"/>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'sentiment'</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 </a:t>
            </a:r>
            <a:r>
              <a:rPr lang="en" sz="1050">
                <a:solidFill>
                  <a:srgbClr val="B5CEA8"/>
                </a:solidFill>
                <a:highlight>
                  <a:srgbClr val="1E1E1E"/>
                </a:highlight>
                <a:latin typeface="Courier New"/>
                <a:ea typeface="Courier New"/>
                <a:cs typeface="Courier New"/>
                <a:sym typeface="Courier New"/>
              </a:rPr>
              <a:t>-1</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900">
              <a:latin typeface="Roboto"/>
              <a:ea typeface="Roboto"/>
              <a:cs typeface="Roboto"/>
              <a:sym typeface="Roboto"/>
            </a:endParaRPr>
          </a:p>
        </p:txBody>
      </p:sp>
      <p:pic>
        <p:nvPicPr>
          <p:cNvPr id="197" name="Google Shape;197;p27"/>
          <p:cNvPicPr preferRelativeResize="0"/>
          <p:nvPr/>
        </p:nvPicPr>
        <p:blipFill>
          <a:blip r:embed="rId3">
            <a:alphaModFix/>
          </a:blip>
          <a:stretch>
            <a:fillRect/>
          </a:stretch>
        </p:blipFill>
        <p:spPr>
          <a:xfrm>
            <a:off x="5417775" y="1367600"/>
            <a:ext cx="2152650" cy="2162175"/>
          </a:xfrm>
          <a:prstGeom prst="rect">
            <a:avLst/>
          </a:prstGeom>
          <a:noFill/>
          <a:ln>
            <a:noFill/>
          </a:ln>
        </p:spPr>
      </p:pic>
      <p:sp>
        <p:nvSpPr>
          <p:cNvPr id="198" name="Google Shape;198;p27"/>
          <p:cNvSpPr txBox="1"/>
          <p:nvPr/>
        </p:nvSpPr>
        <p:spPr>
          <a:xfrm>
            <a:off x="4796750" y="1367600"/>
            <a:ext cx="44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Ex.</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Word Cloud Sentiment (Cont.)</a:t>
            </a:r>
            <a:endParaRPr/>
          </a:p>
          <a:p>
            <a:pPr indent="0" lvl="0" marL="0" rtl="0" algn="ctr">
              <a:spcBef>
                <a:spcPts val="0"/>
              </a:spcBef>
              <a:spcAft>
                <a:spcPts val="0"/>
              </a:spcAft>
              <a:buNone/>
            </a:pPr>
            <a:r>
              <a:t/>
            </a:r>
            <a:endParaRPr/>
          </a:p>
        </p:txBody>
      </p:sp>
      <p:sp>
        <p:nvSpPr>
          <p:cNvPr id="204" name="Google Shape;204;p28"/>
          <p:cNvSpPr txBox="1"/>
          <p:nvPr/>
        </p:nvSpPr>
        <p:spPr>
          <a:xfrm>
            <a:off x="48475" y="1818425"/>
            <a:ext cx="4780500" cy="3471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nltk</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re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nltk.download</a:t>
            </a:r>
            <a:r>
              <a:rPr lang="en" sz="1050">
                <a:solidFill>
                  <a:srgbClr val="DCDCDC"/>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'stopwords'</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from</a:t>
            </a:r>
            <a:r>
              <a:rPr lang="en" sz="1050">
                <a:solidFill>
                  <a:srgbClr val="D4D4D4"/>
                </a:solidFill>
                <a:highlight>
                  <a:srgbClr val="1E1E1E"/>
                </a:highlight>
                <a:latin typeface="Courier New"/>
                <a:ea typeface="Courier New"/>
                <a:cs typeface="Courier New"/>
                <a:sym typeface="Courier New"/>
              </a:rPr>
              <a:t> nltk.corpus </a:t>
            </a: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stopwords</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from</a:t>
            </a:r>
            <a:r>
              <a:rPr lang="en" sz="1050">
                <a:solidFill>
                  <a:srgbClr val="D4D4D4"/>
                </a:solidFill>
                <a:highlight>
                  <a:srgbClr val="1E1E1E"/>
                </a:highlight>
                <a:latin typeface="Courier New"/>
                <a:ea typeface="Courier New"/>
                <a:cs typeface="Courier New"/>
                <a:sym typeface="Courier New"/>
              </a:rPr>
              <a:t> wordcloud </a:t>
            </a: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WordCloud</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stopwords = set</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stopwords.words</a:t>
            </a:r>
            <a:r>
              <a:rPr lang="en" sz="1050">
                <a:solidFill>
                  <a:srgbClr val="DCDCDC"/>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'english'</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stopwords.update</a:t>
            </a:r>
            <a:r>
              <a:rPr lang="en" sz="1050">
                <a:solidFill>
                  <a:srgbClr val="DCDCDC"/>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"br"</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"href"</a:t>
            </a:r>
            <a:r>
              <a:rPr lang="en" sz="1050">
                <a:solidFill>
                  <a:srgbClr val="DCDCDC"/>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"good"</a:t>
            </a:r>
            <a:r>
              <a:rPr lang="en" sz="1050">
                <a:solidFill>
                  <a:srgbClr val="DCDCDC"/>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"great"</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6AA94F"/>
                </a:solidFill>
                <a:highlight>
                  <a:srgbClr val="1E1E1E"/>
                </a:highlight>
                <a:latin typeface="Courier New"/>
                <a:ea typeface="Courier New"/>
                <a:cs typeface="Courier New"/>
                <a:sym typeface="Courier New"/>
              </a:rPr>
              <a:t>## good and great removed because they were included in negative sentiment</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pos = </a:t>
            </a:r>
            <a:r>
              <a:rPr lang="en" sz="1050">
                <a:solidFill>
                  <a:srgbClr val="CE9178"/>
                </a:solidFill>
                <a:highlight>
                  <a:srgbClr val="1E1E1E"/>
                </a:highlight>
                <a:latin typeface="Courier New"/>
                <a:ea typeface="Courier New"/>
                <a:cs typeface="Courier New"/>
                <a:sym typeface="Courier New"/>
              </a:rPr>
              <a:t>" "</a:t>
            </a:r>
            <a:r>
              <a:rPr lang="en" sz="1050">
                <a:solidFill>
                  <a:srgbClr val="D4D4D4"/>
                </a:solidFill>
                <a:highlight>
                  <a:srgbClr val="1E1E1E"/>
                </a:highlight>
                <a:latin typeface="Courier New"/>
                <a:ea typeface="Courier New"/>
                <a:cs typeface="Courier New"/>
                <a:sym typeface="Courier New"/>
              </a:rPr>
              <a:t>.join</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review </a:t>
            </a:r>
            <a:r>
              <a:rPr lang="en" sz="1050">
                <a:solidFill>
                  <a:srgbClr val="C586C0"/>
                </a:solidFill>
                <a:highlight>
                  <a:srgbClr val="1E1E1E"/>
                </a:highlight>
                <a:latin typeface="Courier New"/>
                <a:ea typeface="Courier New"/>
                <a:cs typeface="Courier New"/>
                <a:sym typeface="Courier New"/>
              </a:rPr>
              <a:t>for</a:t>
            </a:r>
            <a:r>
              <a:rPr lang="en" sz="1050">
                <a:solidFill>
                  <a:srgbClr val="D4D4D4"/>
                </a:solidFill>
                <a:highlight>
                  <a:srgbClr val="1E1E1E"/>
                </a:highlight>
                <a:latin typeface="Courier New"/>
                <a:ea typeface="Courier New"/>
                <a:cs typeface="Courier New"/>
                <a:sym typeface="Courier New"/>
              </a:rPr>
              <a:t> review </a:t>
            </a:r>
            <a:r>
              <a:rPr lang="en" sz="1050">
                <a:solidFill>
                  <a:srgbClr val="82C6FF"/>
                </a:solidFill>
                <a:highlight>
                  <a:srgbClr val="1E1E1E"/>
                </a:highlight>
                <a:latin typeface="Courier New"/>
                <a:ea typeface="Courier New"/>
                <a:cs typeface="Courier New"/>
                <a:sym typeface="Courier New"/>
              </a:rPr>
              <a:t>in</a:t>
            </a:r>
            <a:r>
              <a:rPr lang="en" sz="1050">
                <a:solidFill>
                  <a:srgbClr val="D4D4D4"/>
                </a:solidFill>
                <a:highlight>
                  <a:srgbClr val="1E1E1E"/>
                </a:highlight>
                <a:latin typeface="Courier New"/>
                <a:ea typeface="Courier New"/>
                <a:cs typeface="Courier New"/>
                <a:sym typeface="Courier New"/>
              </a:rPr>
              <a:t> positive.content</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wordcloud2 = WordCloud</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stopwords=stopwords</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.generate</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pos</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plt.imshow</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wordcloud2</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interpolation=</a:t>
            </a:r>
            <a:r>
              <a:rPr lang="en" sz="1050">
                <a:solidFill>
                  <a:srgbClr val="CE9178"/>
                </a:solidFill>
                <a:highlight>
                  <a:srgbClr val="1E1E1E"/>
                </a:highlight>
                <a:latin typeface="Courier New"/>
                <a:ea typeface="Courier New"/>
                <a:cs typeface="Courier New"/>
                <a:sym typeface="Courier New"/>
              </a:rPr>
              <a:t>'bilinear'</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plt.axis</a:t>
            </a:r>
            <a:r>
              <a:rPr lang="en" sz="1050">
                <a:solidFill>
                  <a:srgbClr val="DCDCDC"/>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"off"</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plt.show</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latin typeface="Roboto"/>
              <a:ea typeface="Roboto"/>
              <a:cs typeface="Roboto"/>
              <a:sym typeface="Roboto"/>
            </a:endParaRPr>
          </a:p>
        </p:txBody>
      </p:sp>
      <p:sp>
        <p:nvSpPr>
          <p:cNvPr id="205" name="Google Shape;205;p28"/>
          <p:cNvSpPr txBox="1"/>
          <p:nvPr/>
        </p:nvSpPr>
        <p:spPr>
          <a:xfrm>
            <a:off x="866900" y="1271425"/>
            <a:ext cx="186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Positive </a:t>
            </a:r>
            <a:endParaRPr>
              <a:latin typeface="Roboto"/>
              <a:ea typeface="Roboto"/>
              <a:cs typeface="Roboto"/>
              <a:sym typeface="Roboto"/>
            </a:endParaRPr>
          </a:p>
        </p:txBody>
      </p:sp>
      <p:sp>
        <p:nvSpPr>
          <p:cNvPr id="206" name="Google Shape;206;p28"/>
          <p:cNvSpPr txBox="1"/>
          <p:nvPr/>
        </p:nvSpPr>
        <p:spPr>
          <a:xfrm>
            <a:off x="4828975" y="2586125"/>
            <a:ext cx="4225200" cy="2154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neg = </a:t>
            </a:r>
            <a:r>
              <a:rPr lang="en" sz="1050">
                <a:solidFill>
                  <a:srgbClr val="CE9178"/>
                </a:solidFill>
                <a:highlight>
                  <a:srgbClr val="1E1E1E"/>
                </a:highlight>
                <a:latin typeface="Courier New"/>
                <a:ea typeface="Courier New"/>
                <a:cs typeface="Courier New"/>
                <a:sym typeface="Courier New"/>
              </a:rPr>
              <a:t>" "</a:t>
            </a:r>
            <a:r>
              <a:rPr lang="en" sz="1050">
                <a:solidFill>
                  <a:srgbClr val="D4D4D4"/>
                </a:solidFill>
                <a:highlight>
                  <a:srgbClr val="1E1E1E"/>
                </a:highlight>
                <a:latin typeface="Courier New"/>
                <a:ea typeface="Courier New"/>
                <a:cs typeface="Courier New"/>
                <a:sym typeface="Courier New"/>
              </a:rPr>
              <a:t>.join</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review </a:t>
            </a:r>
            <a:r>
              <a:rPr lang="en" sz="1050">
                <a:solidFill>
                  <a:srgbClr val="C586C0"/>
                </a:solidFill>
                <a:highlight>
                  <a:srgbClr val="1E1E1E"/>
                </a:highlight>
                <a:latin typeface="Courier New"/>
                <a:ea typeface="Courier New"/>
                <a:cs typeface="Courier New"/>
                <a:sym typeface="Courier New"/>
              </a:rPr>
              <a:t>for</a:t>
            </a:r>
            <a:r>
              <a:rPr lang="en" sz="1050">
                <a:solidFill>
                  <a:srgbClr val="D4D4D4"/>
                </a:solidFill>
                <a:highlight>
                  <a:srgbClr val="1E1E1E"/>
                </a:highlight>
                <a:latin typeface="Courier New"/>
                <a:ea typeface="Courier New"/>
                <a:cs typeface="Courier New"/>
                <a:sym typeface="Courier New"/>
              </a:rPr>
              <a:t> review </a:t>
            </a:r>
            <a:r>
              <a:rPr lang="en" sz="1050">
                <a:solidFill>
                  <a:srgbClr val="82C6FF"/>
                </a:solidFill>
                <a:highlight>
                  <a:srgbClr val="1E1E1E"/>
                </a:highlight>
                <a:latin typeface="Courier New"/>
                <a:ea typeface="Courier New"/>
                <a:cs typeface="Courier New"/>
                <a:sym typeface="Courier New"/>
              </a:rPr>
              <a:t>in</a:t>
            </a:r>
            <a:r>
              <a:rPr lang="en" sz="1050">
                <a:solidFill>
                  <a:srgbClr val="D4D4D4"/>
                </a:solidFill>
                <a:highlight>
                  <a:srgbClr val="1E1E1E"/>
                </a:highlight>
                <a:latin typeface="Courier New"/>
                <a:ea typeface="Courier New"/>
                <a:cs typeface="Courier New"/>
                <a:sym typeface="Courier New"/>
              </a:rPr>
              <a:t> negative.content</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wordcloud3 = WordCloud</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stopwords=stopwords</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.generate</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neg</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plt.imshow</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wordcloud3</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interpolation=</a:t>
            </a:r>
            <a:r>
              <a:rPr lang="en" sz="1050">
                <a:solidFill>
                  <a:srgbClr val="CE9178"/>
                </a:solidFill>
                <a:highlight>
                  <a:srgbClr val="1E1E1E"/>
                </a:highlight>
                <a:latin typeface="Courier New"/>
                <a:ea typeface="Courier New"/>
                <a:cs typeface="Courier New"/>
                <a:sym typeface="Courier New"/>
              </a:rPr>
              <a:t>'bilinear'</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plt.axis</a:t>
            </a:r>
            <a:r>
              <a:rPr lang="en" sz="1050">
                <a:solidFill>
                  <a:srgbClr val="DCDCDC"/>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"off"</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plt.savefig</a:t>
            </a:r>
            <a:r>
              <a:rPr lang="en" sz="1050">
                <a:solidFill>
                  <a:srgbClr val="DCDCDC"/>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'SlowCovidNC Negative.png'</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plt.show</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latin typeface="Roboto"/>
              <a:ea typeface="Roboto"/>
              <a:cs typeface="Roboto"/>
              <a:sym typeface="Roboto"/>
            </a:endParaRPr>
          </a:p>
        </p:txBody>
      </p:sp>
      <p:sp>
        <p:nvSpPr>
          <p:cNvPr id="207" name="Google Shape;207;p28"/>
          <p:cNvSpPr txBox="1"/>
          <p:nvPr/>
        </p:nvSpPr>
        <p:spPr>
          <a:xfrm>
            <a:off x="4872125" y="1418225"/>
            <a:ext cx="186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Negative </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Positive Sentiment </a:t>
            </a:r>
            <a:endParaRPr/>
          </a:p>
        </p:txBody>
      </p:sp>
      <p:pic>
        <p:nvPicPr>
          <p:cNvPr id="213" name="Google Shape;213;p29"/>
          <p:cNvPicPr preferRelativeResize="0"/>
          <p:nvPr/>
        </p:nvPicPr>
        <p:blipFill>
          <a:blip r:embed="rId3">
            <a:alphaModFix/>
          </a:blip>
          <a:stretch>
            <a:fillRect/>
          </a:stretch>
        </p:blipFill>
        <p:spPr>
          <a:xfrm>
            <a:off x="311725" y="1722525"/>
            <a:ext cx="2398125" cy="1199063"/>
          </a:xfrm>
          <a:prstGeom prst="rect">
            <a:avLst/>
          </a:prstGeom>
          <a:noFill/>
          <a:ln>
            <a:noFill/>
          </a:ln>
        </p:spPr>
      </p:pic>
      <p:pic>
        <p:nvPicPr>
          <p:cNvPr id="214" name="Google Shape;214;p29"/>
          <p:cNvPicPr preferRelativeResize="0"/>
          <p:nvPr/>
        </p:nvPicPr>
        <p:blipFill>
          <a:blip r:embed="rId4">
            <a:alphaModFix/>
          </a:blip>
          <a:stretch>
            <a:fillRect/>
          </a:stretch>
        </p:blipFill>
        <p:spPr>
          <a:xfrm>
            <a:off x="3148788" y="2720075"/>
            <a:ext cx="2398137" cy="1195450"/>
          </a:xfrm>
          <a:prstGeom prst="rect">
            <a:avLst/>
          </a:prstGeom>
          <a:noFill/>
          <a:ln>
            <a:noFill/>
          </a:ln>
        </p:spPr>
      </p:pic>
      <p:pic>
        <p:nvPicPr>
          <p:cNvPr id="215" name="Google Shape;215;p29"/>
          <p:cNvPicPr preferRelativeResize="0"/>
          <p:nvPr/>
        </p:nvPicPr>
        <p:blipFill>
          <a:blip r:embed="rId5">
            <a:alphaModFix/>
          </a:blip>
          <a:stretch>
            <a:fillRect/>
          </a:stretch>
        </p:blipFill>
        <p:spPr>
          <a:xfrm>
            <a:off x="6063238" y="1701125"/>
            <a:ext cx="2476375" cy="1241875"/>
          </a:xfrm>
          <a:prstGeom prst="rect">
            <a:avLst/>
          </a:prstGeom>
          <a:noFill/>
          <a:ln>
            <a:noFill/>
          </a:ln>
        </p:spPr>
      </p:pic>
      <p:sp>
        <p:nvSpPr>
          <p:cNvPr id="216" name="Google Shape;216;p29"/>
          <p:cNvSpPr txBox="1"/>
          <p:nvPr/>
        </p:nvSpPr>
        <p:spPr>
          <a:xfrm>
            <a:off x="407125" y="1351325"/>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CA Notify </a:t>
            </a:r>
            <a:endParaRPr>
              <a:latin typeface="Roboto"/>
              <a:ea typeface="Roboto"/>
              <a:cs typeface="Roboto"/>
              <a:sym typeface="Roboto"/>
            </a:endParaRPr>
          </a:p>
        </p:txBody>
      </p:sp>
      <p:sp>
        <p:nvSpPr>
          <p:cNvPr id="217" name="Google Shape;217;p29"/>
          <p:cNvSpPr txBox="1"/>
          <p:nvPr/>
        </p:nvSpPr>
        <p:spPr>
          <a:xfrm>
            <a:off x="3187450" y="2171550"/>
            <a:ext cx="2398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WI Exposure Notification</a:t>
            </a:r>
            <a:endParaRPr>
              <a:latin typeface="Roboto"/>
              <a:ea typeface="Roboto"/>
              <a:cs typeface="Roboto"/>
              <a:sym typeface="Roboto"/>
            </a:endParaRPr>
          </a:p>
        </p:txBody>
      </p:sp>
      <p:sp>
        <p:nvSpPr>
          <p:cNvPr id="218" name="Google Shape;218;p29"/>
          <p:cNvSpPr txBox="1"/>
          <p:nvPr/>
        </p:nvSpPr>
        <p:spPr>
          <a:xfrm>
            <a:off x="6134563" y="1351325"/>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MI Covid Alert </a:t>
            </a:r>
            <a:endParaRPr>
              <a:latin typeface="Roboto"/>
              <a:ea typeface="Roboto"/>
              <a:cs typeface="Roboto"/>
              <a:sym typeface="Roboto"/>
            </a:endParaRPr>
          </a:p>
        </p:txBody>
      </p:sp>
      <p:pic>
        <p:nvPicPr>
          <p:cNvPr id="219" name="Google Shape;219;p29"/>
          <p:cNvPicPr preferRelativeResize="0"/>
          <p:nvPr/>
        </p:nvPicPr>
        <p:blipFill>
          <a:blip r:embed="rId6">
            <a:alphaModFix/>
          </a:blip>
          <a:stretch>
            <a:fillRect/>
          </a:stretch>
        </p:blipFill>
        <p:spPr>
          <a:xfrm>
            <a:off x="311725" y="3756812"/>
            <a:ext cx="2398125" cy="1202635"/>
          </a:xfrm>
          <a:prstGeom prst="rect">
            <a:avLst/>
          </a:prstGeom>
          <a:noFill/>
          <a:ln>
            <a:noFill/>
          </a:ln>
        </p:spPr>
      </p:pic>
      <p:sp>
        <p:nvSpPr>
          <p:cNvPr id="220" name="Google Shape;220;p29"/>
          <p:cNvSpPr txBox="1"/>
          <p:nvPr/>
        </p:nvSpPr>
        <p:spPr>
          <a:xfrm>
            <a:off x="439250" y="3230000"/>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Covid Watch Arizona </a:t>
            </a:r>
            <a:endParaRPr>
              <a:latin typeface="Roboto"/>
              <a:ea typeface="Roboto"/>
              <a:cs typeface="Roboto"/>
              <a:sym typeface="Roboto"/>
            </a:endParaRPr>
          </a:p>
        </p:txBody>
      </p:sp>
      <p:pic>
        <p:nvPicPr>
          <p:cNvPr id="221" name="Google Shape;221;p29"/>
          <p:cNvPicPr preferRelativeResize="0"/>
          <p:nvPr/>
        </p:nvPicPr>
        <p:blipFill>
          <a:blip r:embed="rId7">
            <a:alphaModFix/>
          </a:blip>
          <a:stretch>
            <a:fillRect/>
          </a:stretch>
        </p:blipFill>
        <p:spPr>
          <a:xfrm>
            <a:off x="6063275" y="3724288"/>
            <a:ext cx="2476375" cy="1267654"/>
          </a:xfrm>
          <a:prstGeom prst="rect">
            <a:avLst/>
          </a:prstGeom>
          <a:noFill/>
          <a:ln>
            <a:noFill/>
          </a:ln>
        </p:spPr>
      </p:pic>
      <p:sp>
        <p:nvSpPr>
          <p:cNvPr id="222" name="Google Shape;222;p29"/>
          <p:cNvSpPr txBox="1"/>
          <p:nvPr/>
        </p:nvSpPr>
        <p:spPr>
          <a:xfrm>
            <a:off x="6134575" y="3230000"/>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Slow Covid NC</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Positive Sentiment (Cont.)</a:t>
            </a:r>
            <a:endParaRPr/>
          </a:p>
        </p:txBody>
      </p:sp>
      <p:sp>
        <p:nvSpPr>
          <p:cNvPr id="228" name="Google Shape;228;p30"/>
          <p:cNvSpPr txBox="1"/>
          <p:nvPr/>
        </p:nvSpPr>
        <p:spPr>
          <a:xfrm>
            <a:off x="439250" y="1351325"/>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Covid Alert NY</a:t>
            </a:r>
            <a:endParaRPr>
              <a:latin typeface="Roboto"/>
              <a:ea typeface="Roboto"/>
              <a:cs typeface="Roboto"/>
              <a:sym typeface="Roboto"/>
            </a:endParaRPr>
          </a:p>
        </p:txBody>
      </p:sp>
      <p:sp>
        <p:nvSpPr>
          <p:cNvPr id="229" name="Google Shape;229;p30"/>
          <p:cNvSpPr txBox="1"/>
          <p:nvPr/>
        </p:nvSpPr>
        <p:spPr>
          <a:xfrm>
            <a:off x="3187450" y="2171550"/>
            <a:ext cx="2398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Covid Alert PA</a:t>
            </a:r>
            <a:endParaRPr>
              <a:latin typeface="Roboto"/>
              <a:ea typeface="Roboto"/>
              <a:cs typeface="Roboto"/>
              <a:sym typeface="Roboto"/>
            </a:endParaRPr>
          </a:p>
        </p:txBody>
      </p:sp>
      <p:sp>
        <p:nvSpPr>
          <p:cNvPr id="230" name="Google Shape;230;p30"/>
          <p:cNvSpPr txBox="1"/>
          <p:nvPr/>
        </p:nvSpPr>
        <p:spPr>
          <a:xfrm>
            <a:off x="6310988" y="1351325"/>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Covid Alert NJ</a:t>
            </a:r>
            <a:endParaRPr>
              <a:latin typeface="Roboto"/>
              <a:ea typeface="Roboto"/>
              <a:cs typeface="Roboto"/>
              <a:sym typeface="Roboto"/>
            </a:endParaRPr>
          </a:p>
        </p:txBody>
      </p:sp>
      <p:sp>
        <p:nvSpPr>
          <p:cNvPr id="231" name="Google Shape;231;p30"/>
          <p:cNvSpPr txBox="1"/>
          <p:nvPr/>
        </p:nvSpPr>
        <p:spPr>
          <a:xfrm>
            <a:off x="439250" y="3230000"/>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Covid Alert CT</a:t>
            </a:r>
            <a:endParaRPr>
              <a:latin typeface="Roboto"/>
              <a:ea typeface="Roboto"/>
              <a:cs typeface="Roboto"/>
              <a:sym typeface="Roboto"/>
            </a:endParaRPr>
          </a:p>
        </p:txBody>
      </p:sp>
      <p:sp>
        <p:nvSpPr>
          <p:cNvPr id="232" name="Google Shape;232;p30"/>
          <p:cNvSpPr txBox="1"/>
          <p:nvPr/>
        </p:nvSpPr>
        <p:spPr>
          <a:xfrm>
            <a:off x="6384550" y="3230000"/>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MD Covid Alert </a:t>
            </a:r>
            <a:endParaRPr>
              <a:latin typeface="Roboto"/>
              <a:ea typeface="Roboto"/>
              <a:cs typeface="Roboto"/>
              <a:sym typeface="Roboto"/>
            </a:endParaRPr>
          </a:p>
        </p:txBody>
      </p:sp>
      <p:pic>
        <p:nvPicPr>
          <p:cNvPr id="233" name="Google Shape;233;p30"/>
          <p:cNvPicPr preferRelativeResize="0"/>
          <p:nvPr/>
        </p:nvPicPr>
        <p:blipFill>
          <a:blip r:embed="rId3">
            <a:alphaModFix/>
          </a:blip>
          <a:stretch>
            <a:fillRect/>
          </a:stretch>
        </p:blipFill>
        <p:spPr>
          <a:xfrm>
            <a:off x="311725" y="1748288"/>
            <a:ext cx="2476375" cy="1246737"/>
          </a:xfrm>
          <a:prstGeom prst="rect">
            <a:avLst/>
          </a:prstGeom>
          <a:noFill/>
          <a:ln>
            <a:noFill/>
          </a:ln>
        </p:spPr>
      </p:pic>
      <p:pic>
        <p:nvPicPr>
          <p:cNvPr id="234" name="Google Shape;234;p30"/>
          <p:cNvPicPr preferRelativeResize="0"/>
          <p:nvPr/>
        </p:nvPicPr>
        <p:blipFill>
          <a:blip r:embed="rId4">
            <a:alphaModFix/>
          </a:blip>
          <a:stretch>
            <a:fillRect/>
          </a:stretch>
        </p:blipFill>
        <p:spPr>
          <a:xfrm>
            <a:off x="6063275" y="1727363"/>
            <a:ext cx="2555938" cy="1267650"/>
          </a:xfrm>
          <a:prstGeom prst="rect">
            <a:avLst/>
          </a:prstGeom>
          <a:noFill/>
          <a:ln>
            <a:noFill/>
          </a:ln>
        </p:spPr>
      </p:pic>
      <p:pic>
        <p:nvPicPr>
          <p:cNvPr id="235" name="Google Shape;235;p30"/>
          <p:cNvPicPr preferRelativeResize="0"/>
          <p:nvPr/>
        </p:nvPicPr>
        <p:blipFill>
          <a:blip r:embed="rId5">
            <a:alphaModFix/>
          </a:blip>
          <a:stretch>
            <a:fillRect/>
          </a:stretch>
        </p:blipFill>
        <p:spPr>
          <a:xfrm>
            <a:off x="3222925" y="2571750"/>
            <a:ext cx="2327250" cy="1161275"/>
          </a:xfrm>
          <a:prstGeom prst="rect">
            <a:avLst/>
          </a:prstGeom>
          <a:noFill/>
          <a:ln>
            <a:noFill/>
          </a:ln>
        </p:spPr>
      </p:pic>
      <p:pic>
        <p:nvPicPr>
          <p:cNvPr id="236" name="Google Shape;236;p30"/>
          <p:cNvPicPr preferRelativeResize="0"/>
          <p:nvPr/>
        </p:nvPicPr>
        <p:blipFill>
          <a:blip r:embed="rId6">
            <a:alphaModFix/>
          </a:blip>
          <a:stretch>
            <a:fillRect/>
          </a:stretch>
        </p:blipFill>
        <p:spPr>
          <a:xfrm>
            <a:off x="311725" y="3734050"/>
            <a:ext cx="2476375" cy="1248143"/>
          </a:xfrm>
          <a:prstGeom prst="rect">
            <a:avLst/>
          </a:prstGeom>
          <a:noFill/>
          <a:ln>
            <a:noFill/>
          </a:ln>
        </p:spPr>
      </p:pic>
      <p:pic>
        <p:nvPicPr>
          <p:cNvPr id="237" name="Google Shape;237;p30"/>
          <p:cNvPicPr preferRelativeResize="0"/>
          <p:nvPr/>
        </p:nvPicPr>
        <p:blipFill>
          <a:blip r:embed="rId7">
            <a:alphaModFix/>
          </a:blip>
          <a:stretch>
            <a:fillRect/>
          </a:stretch>
        </p:blipFill>
        <p:spPr>
          <a:xfrm>
            <a:off x="6097025" y="3734750"/>
            <a:ext cx="2555950" cy="128055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Negative Sentiment </a:t>
            </a:r>
            <a:endParaRPr/>
          </a:p>
        </p:txBody>
      </p:sp>
      <p:sp>
        <p:nvSpPr>
          <p:cNvPr id="243" name="Google Shape;243;p31"/>
          <p:cNvSpPr txBox="1"/>
          <p:nvPr/>
        </p:nvSpPr>
        <p:spPr>
          <a:xfrm>
            <a:off x="407125" y="1351325"/>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CA Notify </a:t>
            </a:r>
            <a:endParaRPr>
              <a:latin typeface="Roboto"/>
              <a:ea typeface="Roboto"/>
              <a:cs typeface="Roboto"/>
              <a:sym typeface="Roboto"/>
            </a:endParaRPr>
          </a:p>
        </p:txBody>
      </p:sp>
      <p:sp>
        <p:nvSpPr>
          <p:cNvPr id="244" name="Google Shape;244;p31"/>
          <p:cNvSpPr txBox="1"/>
          <p:nvPr/>
        </p:nvSpPr>
        <p:spPr>
          <a:xfrm>
            <a:off x="3187450" y="2171550"/>
            <a:ext cx="2398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WI Exposure Notification</a:t>
            </a:r>
            <a:endParaRPr>
              <a:latin typeface="Roboto"/>
              <a:ea typeface="Roboto"/>
              <a:cs typeface="Roboto"/>
              <a:sym typeface="Roboto"/>
            </a:endParaRPr>
          </a:p>
        </p:txBody>
      </p:sp>
      <p:sp>
        <p:nvSpPr>
          <p:cNvPr id="245" name="Google Shape;245;p31"/>
          <p:cNvSpPr txBox="1"/>
          <p:nvPr/>
        </p:nvSpPr>
        <p:spPr>
          <a:xfrm>
            <a:off x="6311000" y="1351325"/>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MI Covid Alert </a:t>
            </a:r>
            <a:endParaRPr>
              <a:latin typeface="Roboto"/>
              <a:ea typeface="Roboto"/>
              <a:cs typeface="Roboto"/>
              <a:sym typeface="Roboto"/>
            </a:endParaRPr>
          </a:p>
        </p:txBody>
      </p:sp>
      <p:sp>
        <p:nvSpPr>
          <p:cNvPr id="246" name="Google Shape;246;p31"/>
          <p:cNvSpPr txBox="1"/>
          <p:nvPr/>
        </p:nvSpPr>
        <p:spPr>
          <a:xfrm>
            <a:off x="439250" y="3230000"/>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Covid Watch Arizona </a:t>
            </a:r>
            <a:endParaRPr>
              <a:latin typeface="Roboto"/>
              <a:ea typeface="Roboto"/>
              <a:cs typeface="Roboto"/>
              <a:sym typeface="Roboto"/>
            </a:endParaRPr>
          </a:p>
        </p:txBody>
      </p:sp>
      <p:sp>
        <p:nvSpPr>
          <p:cNvPr id="247" name="Google Shape;247;p31"/>
          <p:cNvSpPr txBox="1"/>
          <p:nvPr/>
        </p:nvSpPr>
        <p:spPr>
          <a:xfrm>
            <a:off x="6311013" y="3230000"/>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Slow Covid NC</a:t>
            </a:r>
            <a:endParaRPr>
              <a:latin typeface="Roboto"/>
              <a:ea typeface="Roboto"/>
              <a:cs typeface="Roboto"/>
              <a:sym typeface="Roboto"/>
            </a:endParaRPr>
          </a:p>
        </p:txBody>
      </p:sp>
      <p:pic>
        <p:nvPicPr>
          <p:cNvPr id="248" name="Google Shape;248;p31"/>
          <p:cNvPicPr preferRelativeResize="0"/>
          <p:nvPr/>
        </p:nvPicPr>
        <p:blipFill>
          <a:blip r:embed="rId3">
            <a:alphaModFix/>
          </a:blip>
          <a:stretch>
            <a:fillRect/>
          </a:stretch>
        </p:blipFill>
        <p:spPr>
          <a:xfrm>
            <a:off x="261425" y="1701125"/>
            <a:ext cx="2476375" cy="1230779"/>
          </a:xfrm>
          <a:prstGeom prst="rect">
            <a:avLst/>
          </a:prstGeom>
          <a:noFill/>
          <a:ln>
            <a:noFill/>
          </a:ln>
        </p:spPr>
      </p:pic>
      <p:pic>
        <p:nvPicPr>
          <p:cNvPr id="249" name="Google Shape;249;p31"/>
          <p:cNvPicPr preferRelativeResize="0"/>
          <p:nvPr/>
        </p:nvPicPr>
        <p:blipFill>
          <a:blip r:embed="rId4">
            <a:alphaModFix/>
          </a:blip>
          <a:stretch>
            <a:fillRect/>
          </a:stretch>
        </p:blipFill>
        <p:spPr>
          <a:xfrm>
            <a:off x="3099163" y="2571748"/>
            <a:ext cx="2602700" cy="1324727"/>
          </a:xfrm>
          <a:prstGeom prst="rect">
            <a:avLst/>
          </a:prstGeom>
          <a:noFill/>
          <a:ln>
            <a:noFill/>
          </a:ln>
        </p:spPr>
      </p:pic>
      <p:pic>
        <p:nvPicPr>
          <p:cNvPr id="250" name="Google Shape;250;p31"/>
          <p:cNvPicPr preferRelativeResize="0"/>
          <p:nvPr/>
        </p:nvPicPr>
        <p:blipFill>
          <a:blip r:embed="rId5">
            <a:alphaModFix/>
          </a:blip>
          <a:stretch>
            <a:fillRect/>
          </a:stretch>
        </p:blipFill>
        <p:spPr>
          <a:xfrm>
            <a:off x="6105675" y="1758088"/>
            <a:ext cx="2476375" cy="1227127"/>
          </a:xfrm>
          <a:prstGeom prst="rect">
            <a:avLst/>
          </a:prstGeom>
          <a:noFill/>
          <a:ln>
            <a:noFill/>
          </a:ln>
        </p:spPr>
      </p:pic>
      <p:pic>
        <p:nvPicPr>
          <p:cNvPr id="251" name="Google Shape;251;p31"/>
          <p:cNvPicPr preferRelativeResize="0"/>
          <p:nvPr/>
        </p:nvPicPr>
        <p:blipFill>
          <a:blip r:embed="rId6">
            <a:alphaModFix/>
          </a:blip>
          <a:stretch>
            <a:fillRect/>
          </a:stretch>
        </p:blipFill>
        <p:spPr>
          <a:xfrm>
            <a:off x="261425" y="3642575"/>
            <a:ext cx="2476375" cy="1249275"/>
          </a:xfrm>
          <a:prstGeom prst="rect">
            <a:avLst/>
          </a:prstGeom>
          <a:noFill/>
          <a:ln>
            <a:noFill/>
          </a:ln>
        </p:spPr>
      </p:pic>
      <p:pic>
        <p:nvPicPr>
          <p:cNvPr id="252" name="Google Shape;252;p31"/>
          <p:cNvPicPr preferRelativeResize="0"/>
          <p:nvPr/>
        </p:nvPicPr>
        <p:blipFill>
          <a:blip r:embed="rId7">
            <a:alphaModFix/>
          </a:blip>
          <a:stretch>
            <a:fillRect/>
          </a:stretch>
        </p:blipFill>
        <p:spPr>
          <a:xfrm>
            <a:off x="6063250" y="3548575"/>
            <a:ext cx="2771300" cy="1437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Introduction</a:t>
            </a:r>
            <a:endParaRPr/>
          </a:p>
        </p:txBody>
      </p:sp>
      <p:sp>
        <p:nvSpPr>
          <p:cNvPr id="71" name="Google Shape;71;p14"/>
          <p:cNvSpPr txBox="1"/>
          <p:nvPr>
            <p:ph idx="1" type="body"/>
          </p:nvPr>
        </p:nvSpPr>
        <p:spPr>
          <a:xfrm>
            <a:off x="311700" y="1334025"/>
            <a:ext cx="4467300" cy="3672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u="sng"/>
              <a:t>Problem Statement: </a:t>
            </a:r>
            <a:endParaRPr u="sng"/>
          </a:p>
          <a:p>
            <a:pPr indent="-311150" lvl="0" marL="457200" rtl="0" algn="l">
              <a:spcBef>
                <a:spcPts val="1200"/>
              </a:spcBef>
              <a:spcAft>
                <a:spcPts val="0"/>
              </a:spcAft>
              <a:buSzPts val="1300"/>
              <a:buAutoNum type="arabicPeriod"/>
            </a:pPr>
            <a:r>
              <a:rPr lang="en"/>
              <a:t>Static profiling of Android Covid19 contact tracing apps to identify:</a:t>
            </a:r>
            <a:endParaRPr/>
          </a:p>
          <a:p>
            <a:pPr indent="-298450" lvl="1" marL="914400" rtl="0" algn="l">
              <a:spcBef>
                <a:spcPts val="0"/>
              </a:spcBef>
              <a:spcAft>
                <a:spcPts val="0"/>
              </a:spcAft>
              <a:buSzPts val="1100"/>
              <a:buAutoNum type="alphaLcPeriod"/>
            </a:pPr>
            <a:r>
              <a:rPr lang="en"/>
              <a:t>Potential privacy-invasion.</a:t>
            </a:r>
            <a:endParaRPr/>
          </a:p>
          <a:p>
            <a:pPr indent="-298450" lvl="1" marL="914400" rtl="0" algn="l">
              <a:spcBef>
                <a:spcPts val="0"/>
              </a:spcBef>
              <a:spcAft>
                <a:spcPts val="0"/>
              </a:spcAft>
              <a:buSzPts val="1100"/>
              <a:buAutoNum type="alphaLcPeriod"/>
            </a:pPr>
            <a:r>
              <a:rPr lang="en"/>
              <a:t>Study app config for vulnerabilities and weaknesses.</a:t>
            </a:r>
            <a:endParaRPr/>
          </a:p>
          <a:p>
            <a:pPr indent="-311150" lvl="0" marL="457200" rtl="0" algn="l">
              <a:spcBef>
                <a:spcPts val="0"/>
              </a:spcBef>
              <a:spcAft>
                <a:spcPts val="0"/>
              </a:spcAft>
              <a:buSzPts val="1300"/>
              <a:buAutoNum type="arabicPeriod"/>
            </a:pPr>
            <a:r>
              <a:rPr lang="en"/>
              <a:t>Analyze the usability and effectiveness of the apps from a user perspective.</a:t>
            </a:r>
            <a:endParaRPr/>
          </a:p>
          <a:p>
            <a:pPr indent="0" lvl="0" marL="0" rtl="0" algn="l">
              <a:spcBef>
                <a:spcPts val="1200"/>
              </a:spcBef>
              <a:spcAft>
                <a:spcPts val="0"/>
              </a:spcAft>
              <a:buNone/>
            </a:pPr>
            <a:r>
              <a:rPr lang="en" u="sng"/>
              <a:t>Solution: </a:t>
            </a:r>
            <a:endParaRPr/>
          </a:p>
          <a:p>
            <a:pPr indent="-311150" lvl="0" marL="457200" rtl="0" algn="l">
              <a:spcBef>
                <a:spcPts val="1200"/>
              </a:spcBef>
              <a:spcAft>
                <a:spcPts val="0"/>
              </a:spcAft>
              <a:buSzPts val="1300"/>
              <a:buAutoNum type="arabicPeriod"/>
            </a:pPr>
            <a:r>
              <a:rPr lang="en"/>
              <a:t>Scrutinize each app using Android reverse engineering tool </a:t>
            </a:r>
            <a:r>
              <a:rPr i="1" lang="en"/>
              <a:t>Androguard</a:t>
            </a:r>
            <a:r>
              <a:rPr lang="en"/>
              <a:t> for:</a:t>
            </a:r>
            <a:endParaRPr/>
          </a:p>
          <a:p>
            <a:pPr indent="-298450" lvl="1" marL="914400" rtl="0" algn="l">
              <a:spcBef>
                <a:spcPts val="0"/>
              </a:spcBef>
              <a:spcAft>
                <a:spcPts val="0"/>
              </a:spcAft>
              <a:buSzPts val="1100"/>
              <a:buAutoNum type="alphaLcPeriod"/>
            </a:pPr>
            <a:r>
              <a:rPr lang="en"/>
              <a:t>Sensitive</a:t>
            </a:r>
            <a:r>
              <a:rPr lang="en"/>
              <a:t> permissions, API call involving end-user privacy.</a:t>
            </a:r>
            <a:endParaRPr/>
          </a:p>
          <a:p>
            <a:pPr indent="-298965" lvl="1" marL="914400" rtl="0" algn="l">
              <a:spcBef>
                <a:spcPts val="0"/>
              </a:spcBef>
              <a:spcAft>
                <a:spcPts val="0"/>
              </a:spcAft>
              <a:buSzPts val="1108"/>
              <a:buAutoNum type="alphaLcPeriod"/>
            </a:pPr>
            <a:r>
              <a:rPr lang="en" sz="1108"/>
              <a:t>Common Weakness Enumerations (CWEs), Common Vulnerabilities and Exposures (CVEs).</a:t>
            </a:r>
            <a:endParaRPr sz="1300"/>
          </a:p>
          <a:p>
            <a:pPr indent="-311150" lvl="0" marL="457200" rtl="0" algn="l">
              <a:spcBef>
                <a:spcPts val="0"/>
              </a:spcBef>
              <a:spcAft>
                <a:spcPts val="0"/>
              </a:spcAft>
              <a:buSzPts val="1300"/>
              <a:buAutoNum type="arabicPeriod"/>
            </a:pPr>
            <a:r>
              <a:rPr lang="en"/>
              <a:t>Scrape user reviews of each app from the Playstore and classify the reviews to identify user sentiment.</a:t>
            </a:r>
            <a:endParaRPr/>
          </a:p>
        </p:txBody>
      </p:sp>
      <p:pic>
        <p:nvPicPr>
          <p:cNvPr id="72" name="Google Shape;72;p14"/>
          <p:cNvPicPr preferRelativeResize="0"/>
          <p:nvPr/>
        </p:nvPicPr>
        <p:blipFill>
          <a:blip r:embed="rId4">
            <a:alphaModFix/>
          </a:blip>
          <a:stretch>
            <a:fillRect/>
          </a:stretch>
        </p:blipFill>
        <p:spPr>
          <a:xfrm>
            <a:off x="6063898" y="1400175"/>
            <a:ext cx="1248452" cy="1171575"/>
          </a:xfrm>
          <a:prstGeom prst="rect">
            <a:avLst/>
          </a:prstGeom>
          <a:noFill/>
          <a:ln>
            <a:noFill/>
          </a:ln>
        </p:spPr>
      </p:pic>
      <p:pic>
        <p:nvPicPr>
          <p:cNvPr id="73" name="Google Shape;73;p14"/>
          <p:cNvPicPr preferRelativeResize="0"/>
          <p:nvPr/>
        </p:nvPicPr>
        <p:blipFill>
          <a:blip r:embed="rId5">
            <a:alphaModFix/>
          </a:blip>
          <a:stretch>
            <a:fillRect/>
          </a:stretch>
        </p:blipFill>
        <p:spPr>
          <a:xfrm>
            <a:off x="7351775" y="1439075"/>
            <a:ext cx="1703475" cy="982050"/>
          </a:xfrm>
          <a:prstGeom prst="rect">
            <a:avLst/>
          </a:prstGeom>
          <a:noFill/>
          <a:ln>
            <a:noFill/>
          </a:ln>
        </p:spPr>
      </p:pic>
      <p:pic>
        <p:nvPicPr>
          <p:cNvPr id="74" name="Google Shape;74;p14"/>
          <p:cNvPicPr preferRelativeResize="0"/>
          <p:nvPr/>
        </p:nvPicPr>
        <p:blipFill>
          <a:blip r:embed="rId6">
            <a:alphaModFix/>
          </a:blip>
          <a:stretch>
            <a:fillRect/>
          </a:stretch>
        </p:blipFill>
        <p:spPr>
          <a:xfrm>
            <a:off x="4973100" y="1509250"/>
            <a:ext cx="1009150" cy="953450"/>
          </a:xfrm>
          <a:prstGeom prst="rect">
            <a:avLst/>
          </a:prstGeom>
          <a:noFill/>
          <a:ln>
            <a:noFill/>
          </a:ln>
        </p:spPr>
      </p:pic>
      <p:pic>
        <p:nvPicPr>
          <p:cNvPr id="75" name="Google Shape;75;p14"/>
          <p:cNvPicPr preferRelativeResize="0"/>
          <p:nvPr/>
        </p:nvPicPr>
        <p:blipFill>
          <a:blip r:embed="rId7">
            <a:alphaModFix/>
          </a:blip>
          <a:stretch>
            <a:fillRect/>
          </a:stretch>
        </p:blipFill>
        <p:spPr>
          <a:xfrm>
            <a:off x="8026550" y="3463975"/>
            <a:ext cx="1028700" cy="1171575"/>
          </a:xfrm>
          <a:prstGeom prst="rect">
            <a:avLst/>
          </a:prstGeom>
          <a:noFill/>
          <a:ln>
            <a:noFill/>
          </a:ln>
        </p:spPr>
      </p:pic>
      <p:pic>
        <p:nvPicPr>
          <p:cNvPr id="76" name="Google Shape;76;p14"/>
          <p:cNvPicPr preferRelativeResize="0"/>
          <p:nvPr/>
        </p:nvPicPr>
        <p:blipFill>
          <a:blip r:embed="rId8">
            <a:alphaModFix/>
          </a:blip>
          <a:stretch>
            <a:fillRect/>
          </a:stretch>
        </p:blipFill>
        <p:spPr>
          <a:xfrm>
            <a:off x="7351775" y="2488941"/>
            <a:ext cx="1703475" cy="907221"/>
          </a:xfrm>
          <a:prstGeom prst="rect">
            <a:avLst/>
          </a:prstGeom>
          <a:noFill/>
          <a:ln>
            <a:noFill/>
          </a:ln>
        </p:spPr>
      </p:pic>
      <p:pic>
        <p:nvPicPr>
          <p:cNvPr id="77" name="Google Shape;77;p14"/>
          <p:cNvPicPr preferRelativeResize="0"/>
          <p:nvPr/>
        </p:nvPicPr>
        <p:blipFill>
          <a:blip r:embed="rId9">
            <a:alphaModFix/>
          </a:blip>
          <a:stretch>
            <a:fillRect/>
          </a:stretch>
        </p:blipFill>
        <p:spPr>
          <a:xfrm>
            <a:off x="6319100" y="2556363"/>
            <a:ext cx="834577" cy="1043200"/>
          </a:xfrm>
          <a:prstGeom prst="rect">
            <a:avLst/>
          </a:prstGeom>
          <a:noFill/>
          <a:ln>
            <a:noFill/>
          </a:ln>
        </p:spPr>
      </p:pic>
      <p:pic>
        <p:nvPicPr>
          <p:cNvPr id="78" name="Google Shape;78;p14"/>
          <p:cNvPicPr preferRelativeResize="0"/>
          <p:nvPr/>
        </p:nvPicPr>
        <p:blipFill>
          <a:blip r:embed="rId10">
            <a:alphaModFix/>
          </a:blip>
          <a:stretch>
            <a:fillRect/>
          </a:stretch>
        </p:blipFill>
        <p:spPr>
          <a:xfrm>
            <a:off x="7053734" y="3528171"/>
            <a:ext cx="962436" cy="1043200"/>
          </a:xfrm>
          <a:prstGeom prst="rect">
            <a:avLst/>
          </a:prstGeom>
          <a:noFill/>
          <a:ln>
            <a:noFill/>
          </a:ln>
        </p:spPr>
      </p:pic>
      <p:pic>
        <p:nvPicPr>
          <p:cNvPr id="79" name="Google Shape;79;p14"/>
          <p:cNvPicPr preferRelativeResize="0"/>
          <p:nvPr/>
        </p:nvPicPr>
        <p:blipFill>
          <a:blip r:embed="rId11">
            <a:alphaModFix/>
          </a:blip>
          <a:stretch>
            <a:fillRect/>
          </a:stretch>
        </p:blipFill>
        <p:spPr>
          <a:xfrm>
            <a:off x="6034525" y="3614975"/>
            <a:ext cx="1009150" cy="998539"/>
          </a:xfrm>
          <a:prstGeom prst="rect">
            <a:avLst/>
          </a:prstGeom>
          <a:noFill/>
          <a:ln>
            <a:noFill/>
          </a:ln>
        </p:spPr>
      </p:pic>
      <p:pic>
        <p:nvPicPr>
          <p:cNvPr id="80" name="Google Shape;80;p14"/>
          <p:cNvPicPr preferRelativeResize="0"/>
          <p:nvPr/>
        </p:nvPicPr>
        <p:blipFill>
          <a:blip r:embed="rId12">
            <a:alphaModFix/>
          </a:blip>
          <a:stretch>
            <a:fillRect/>
          </a:stretch>
        </p:blipFill>
        <p:spPr>
          <a:xfrm>
            <a:off x="4960013" y="2556363"/>
            <a:ext cx="1064450" cy="1100525"/>
          </a:xfrm>
          <a:prstGeom prst="rect">
            <a:avLst/>
          </a:prstGeom>
          <a:noFill/>
          <a:ln>
            <a:noFill/>
          </a:ln>
        </p:spPr>
      </p:pic>
      <p:pic>
        <p:nvPicPr>
          <p:cNvPr id="81" name="Google Shape;81;p14"/>
          <p:cNvPicPr preferRelativeResize="0"/>
          <p:nvPr/>
        </p:nvPicPr>
        <p:blipFill>
          <a:blip r:embed="rId13">
            <a:alphaModFix/>
          </a:blip>
          <a:stretch>
            <a:fillRect/>
          </a:stretch>
        </p:blipFill>
        <p:spPr>
          <a:xfrm>
            <a:off x="4920850" y="3750572"/>
            <a:ext cx="1113675" cy="795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Negative Sentiment </a:t>
            </a:r>
            <a:r>
              <a:rPr lang="en"/>
              <a:t>(Cont.)</a:t>
            </a:r>
            <a:endParaRPr/>
          </a:p>
        </p:txBody>
      </p:sp>
      <p:sp>
        <p:nvSpPr>
          <p:cNvPr id="258" name="Google Shape;258;p32"/>
          <p:cNvSpPr txBox="1"/>
          <p:nvPr/>
        </p:nvSpPr>
        <p:spPr>
          <a:xfrm>
            <a:off x="439250" y="1394375"/>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Covid Alert NY</a:t>
            </a:r>
            <a:endParaRPr>
              <a:latin typeface="Roboto"/>
              <a:ea typeface="Roboto"/>
              <a:cs typeface="Roboto"/>
              <a:sym typeface="Roboto"/>
            </a:endParaRPr>
          </a:p>
        </p:txBody>
      </p:sp>
      <p:sp>
        <p:nvSpPr>
          <p:cNvPr id="259" name="Google Shape;259;p32"/>
          <p:cNvSpPr txBox="1"/>
          <p:nvPr/>
        </p:nvSpPr>
        <p:spPr>
          <a:xfrm>
            <a:off x="3315025" y="2171550"/>
            <a:ext cx="2398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Covid Alert PA</a:t>
            </a:r>
            <a:endParaRPr>
              <a:latin typeface="Roboto"/>
              <a:ea typeface="Roboto"/>
              <a:cs typeface="Roboto"/>
              <a:sym typeface="Roboto"/>
            </a:endParaRPr>
          </a:p>
        </p:txBody>
      </p:sp>
      <p:sp>
        <p:nvSpPr>
          <p:cNvPr id="260" name="Google Shape;260;p32"/>
          <p:cNvSpPr txBox="1"/>
          <p:nvPr/>
        </p:nvSpPr>
        <p:spPr>
          <a:xfrm>
            <a:off x="6384538" y="1351325"/>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Covid Alert NJ</a:t>
            </a:r>
            <a:endParaRPr>
              <a:latin typeface="Roboto"/>
              <a:ea typeface="Roboto"/>
              <a:cs typeface="Roboto"/>
              <a:sym typeface="Roboto"/>
            </a:endParaRPr>
          </a:p>
        </p:txBody>
      </p:sp>
      <p:sp>
        <p:nvSpPr>
          <p:cNvPr id="261" name="Google Shape;261;p32"/>
          <p:cNvSpPr txBox="1"/>
          <p:nvPr/>
        </p:nvSpPr>
        <p:spPr>
          <a:xfrm>
            <a:off x="439250" y="3230000"/>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Covid Alert CT</a:t>
            </a:r>
            <a:endParaRPr>
              <a:latin typeface="Roboto"/>
              <a:ea typeface="Roboto"/>
              <a:cs typeface="Roboto"/>
              <a:sym typeface="Roboto"/>
            </a:endParaRPr>
          </a:p>
        </p:txBody>
      </p:sp>
      <p:sp>
        <p:nvSpPr>
          <p:cNvPr id="262" name="Google Shape;262;p32"/>
          <p:cNvSpPr txBox="1"/>
          <p:nvPr/>
        </p:nvSpPr>
        <p:spPr>
          <a:xfrm>
            <a:off x="6384550" y="3230000"/>
            <a:ext cx="198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MD Covid Alert </a:t>
            </a:r>
            <a:endParaRPr>
              <a:latin typeface="Roboto"/>
              <a:ea typeface="Roboto"/>
              <a:cs typeface="Roboto"/>
              <a:sym typeface="Roboto"/>
            </a:endParaRPr>
          </a:p>
        </p:txBody>
      </p:sp>
      <p:pic>
        <p:nvPicPr>
          <p:cNvPr id="263" name="Google Shape;263;p32"/>
          <p:cNvPicPr preferRelativeResize="0"/>
          <p:nvPr/>
        </p:nvPicPr>
        <p:blipFill>
          <a:blip r:embed="rId3">
            <a:alphaModFix/>
          </a:blip>
          <a:stretch>
            <a:fillRect/>
          </a:stretch>
        </p:blipFill>
        <p:spPr>
          <a:xfrm>
            <a:off x="311725" y="1862913"/>
            <a:ext cx="2476375" cy="1255711"/>
          </a:xfrm>
          <a:prstGeom prst="rect">
            <a:avLst/>
          </a:prstGeom>
          <a:noFill/>
          <a:ln>
            <a:noFill/>
          </a:ln>
        </p:spPr>
      </p:pic>
      <p:pic>
        <p:nvPicPr>
          <p:cNvPr id="264" name="Google Shape;264;p32"/>
          <p:cNvPicPr preferRelativeResize="0"/>
          <p:nvPr/>
        </p:nvPicPr>
        <p:blipFill>
          <a:blip r:embed="rId4">
            <a:alphaModFix/>
          </a:blip>
          <a:stretch>
            <a:fillRect/>
          </a:stretch>
        </p:blipFill>
        <p:spPr>
          <a:xfrm>
            <a:off x="6097026" y="1794575"/>
            <a:ext cx="2555950" cy="1270223"/>
          </a:xfrm>
          <a:prstGeom prst="rect">
            <a:avLst/>
          </a:prstGeom>
          <a:noFill/>
          <a:ln>
            <a:noFill/>
          </a:ln>
        </p:spPr>
      </p:pic>
      <p:pic>
        <p:nvPicPr>
          <p:cNvPr id="265" name="Google Shape;265;p32"/>
          <p:cNvPicPr preferRelativeResize="0"/>
          <p:nvPr/>
        </p:nvPicPr>
        <p:blipFill>
          <a:blip r:embed="rId5">
            <a:alphaModFix/>
          </a:blip>
          <a:stretch>
            <a:fillRect/>
          </a:stretch>
        </p:blipFill>
        <p:spPr>
          <a:xfrm>
            <a:off x="3258438" y="2571750"/>
            <a:ext cx="2398200" cy="1199115"/>
          </a:xfrm>
          <a:prstGeom prst="rect">
            <a:avLst/>
          </a:prstGeom>
          <a:noFill/>
          <a:ln>
            <a:noFill/>
          </a:ln>
        </p:spPr>
      </p:pic>
      <p:pic>
        <p:nvPicPr>
          <p:cNvPr id="266" name="Google Shape;266;p32"/>
          <p:cNvPicPr preferRelativeResize="0"/>
          <p:nvPr/>
        </p:nvPicPr>
        <p:blipFill>
          <a:blip r:embed="rId6">
            <a:alphaModFix/>
          </a:blip>
          <a:stretch>
            <a:fillRect/>
          </a:stretch>
        </p:blipFill>
        <p:spPr>
          <a:xfrm>
            <a:off x="311725" y="3630195"/>
            <a:ext cx="2506331" cy="1255700"/>
          </a:xfrm>
          <a:prstGeom prst="rect">
            <a:avLst/>
          </a:prstGeom>
          <a:noFill/>
          <a:ln>
            <a:noFill/>
          </a:ln>
        </p:spPr>
      </p:pic>
      <p:pic>
        <p:nvPicPr>
          <p:cNvPr id="267" name="Google Shape;267;p32"/>
          <p:cNvPicPr preferRelativeResize="0"/>
          <p:nvPr/>
        </p:nvPicPr>
        <p:blipFill>
          <a:blip r:embed="rId7">
            <a:alphaModFix/>
          </a:blip>
          <a:stretch>
            <a:fillRect/>
          </a:stretch>
        </p:blipFill>
        <p:spPr>
          <a:xfrm>
            <a:off x="6097025" y="3599725"/>
            <a:ext cx="2555950" cy="127281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Product Sentiment</a:t>
            </a:r>
            <a:endParaRPr/>
          </a:p>
        </p:txBody>
      </p:sp>
      <p:pic>
        <p:nvPicPr>
          <p:cNvPr id="273" name="Google Shape;273;p33"/>
          <p:cNvPicPr preferRelativeResize="0"/>
          <p:nvPr/>
        </p:nvPicPr>
        <p:blipFill>
          <a:blip r:embed="rId3">
            <a:alphaModFix/>
          </a:blip>
          <a:stretch>
            <a:fillRect/>
          </a:stretch>
        </p:blipFill>
        <p:spPr>
          <a:xfrm>
            <a:off x="1527338" y="1330875"/>
            <a:ext cx="6089375" cy="3666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Logistic Regression Code</a:t>
            </a:r>
            <a:endParaRPr/>
          </a:p>
        </p:txBody>
      </p:sp>
      <p:sp>
        <p:nvSpPr>
          <p:cNvPr id="279" name="Google Shape;279;p34"/>
          <p:cNvSpPr txBox="1"/>
          <p:nvPr/>
        </p:nvSpPr>
        <p:spPr>
          <a:xfrm>
            <a:off x="2887325" y="3202425"/>
            <a:ext cx="8648400" cy="2977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sz="160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300">
                <a:solidFill>
                  <a:srgbClr val="6AA94F"/>
                </a:solidFill>
                <a:highlight>
                  <a:srgbClr val="1E1E1E"/>
                </a:highlight>
                <a:latin typeface="Courier New"/>
                <a:ea typeface="Courier New"/>
                <a:cs typeface="Courier New"/>
                <a:sym typeface="Courier New"/>
              </a:rPr>
              <a:t># count vectorizer:</a:t>
            </a:r>
            <a:endParaRPr sz="130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300">
                <a:solidFill>
                  <a:srgbClr val="C586C0"/>
                </a:solidFill>
                <a:highlight>
                  <a:srgbClr val="1E1E1E"/>
                </a:highlight>
                <a:latin typeface="Courier New"/>
                <a:ea typeface="Courier New"/>
                <a:cs typeface="Courier New"/>
                <a:sym typeface="Courier New"/>
              </a:rPr>
              <a:t>from</a:t>
            </a:r>
            <a:r>
              <a:rPr lang="en" sz="1300">
                <a:solidFill>
                  <a:srgbClr val="D4D4D4"/>
                </a:solidFill>
                <a:highlight>
                  <a:srgbClr val="1E1E1E"/>
                </a:highlight>
                <a:latin typeface="Courier New"/>
                <a:ea typeface="Courier New"/>
                <a:cs typeface="Courier New"/>
                <a:sym typeface="Courier New"/>
              </a:rPr>
              <a:t> sklearn.feature_extraction.text </a:t>
            </a:r>
            <a:r>
              <a:rPr lang="en" sz="1300">
                <a:solidFill>
                  <a:srgbClr val="C586C0"/>
                </a:solidFill>
                <a:highlight>
                  <a:srgbClr val="1E1E1E"/>
                </a:highlight>
                <a:latin typeface="Courier New"/>
                <a:ea typeface="Courier New"/>
                <a:cs typeface="Courier New"/>
                <a:sym typeface="Courier New"/>
              </a:rPr>
              <a:t>import</a:t>
            </a:r>
            <a:r>
              <a:rPr lang="en" sz="1300">
                <a:solidFill>
                  <a:srgbClr val="D4D4D4"/>
                </a:solidFill>
                <a:highlight>
                  <a:srgbClr val="1E1E1E"/>
                </a:highlight>
                <a:latin typeface="Courier New"/>
                <a:ea typeface="Courier New"/>
                <a:cs typeface="Courier New"/>
                <a:sym typeface="Courier New"/>
              </a:rPr>
              <a:t> CountVectorizer</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300">
                <a:solidFill>
                  <a:srgbClr val="D4D4D4"/>
                </a:solidFill>
                <a:highlight>
                  <a:srgbClr val="1E1E1E"/>
                </a:highlight>
                <a:latin typeface="Courier New"/>
                <a:ea typeface="Courier New"/>
                <a:cs typeface="Courier New"/>
                <a:sym typeface="Courier New"/>
              </a:rPr>
              <a:t>vectorizer = CountVectorizer</a:t>
            </a:r>
            <a:r>
              <a:rPr lang="en" sz="1300">
                <a:solidFill>
                  <a:srgbClr val="DCDCDC"/>
                </a:solidFill>
                <a:highlight>
                  <a:srgbClr val="1E1E1E"/>
                </a:highlight>
                <a:latin typeface="Courier New"/>
                <a:ea typeface="Courier New"/>
                <a:cs typeface="Courier New"/>
                <a:sym typeface="Courier New"/>
              </a:rPr>
              <a:t>(</a:t>
            </a:r>
            <a:r>
              <a:rPr lang="en" sz="1300">
                <a:solidFill>
                  <a:srgbClr val="D4D4D4"/>
                </a:solidFill>
                <a:highlight>
                  <a:srgbClr val="1E1E1E"/>
                </a:highlight>
                <a:latin typeface="Courier New"/>
                <a:ea typeface="Courier New"/>
                <a:cs typeface="Courier New"/>
                <a:sym typeface="Courier New"/>
              </a:rPr>
              <a:t>token_pattern=r</a:t>
            </a:r>
            <a:r>
              <a:rPr lang="en" sz="1300">
                <a:solidFill>
                  <a:srgbClr val="CE9178"/>
                </a:solidFill>
                <a:highlight>
                  <a:srgbClr val="1E1E1E"/>
                </a:highlight>
                <a:latin typeface="Courier New"/>
                <a:ea typeface="Courier New"/>
                <a:cs typeface="Courier New"/>
                <a:sym typeface="Courier New"/>
              </a:rPr>
              <a:t>'\b\w+\b'</a:t>
            </a:r>
            <a:r>
              <a:rPr lang="en" sz="1300">
                <a:solidFill>
                  <a:srgbClr val="DCDCDC"/>
                </a:solidFill>
                <a:highlight>
                  <a:srgbClr val="1E1E1E"/>
                </a:highlight>
                <a:latin typeface="Courier New"/>
                <a:ea typeface="Courier New"/>
                <a:cs typeface="Courier New"/>
                <a:sym typeface="Courier New"/>
              </a:rPr>
              <a:t>)</a:t>
            </a:r>
            <a:endParaRPr sz="130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300">
                <a:solidFill>
                  <a:srgbClr val="D4D4D4"/>
                </a:solidFill>
                <a:highlight>
                  <a:srgbClr val="1E1E1E"/>
                </a:highlight>
                <a:latin typeface="Courier New"/>
                <a:ea typeface="Courier New"/>
                <a:cs typeface="Courier New"/>
                <a:sym typeface="Courier New"/>
              </a:rPr>
              <a:t>train_matrix = vectorizer.fit_transform</a:t>
            </a:r>
            <a:r>
              <a:rPr lang="en" sz="1300">
                <a:solidFill>
                  <a:srgbClr val="DCDCDC"/>
                </a:solidFill>
                <a:highlight>
                  <a:srgbClr val="1E1E1E"/>
                </a:highlight>
                <a:latin typeface="Courier New"/>
                <a:ea typeface="Courier New"/>
                <a:cs typeface="Courier New"/>
                <a:sym typeface="Courier New"/>
              </a:rPr>
              <a:t>(</a:t>
            </a:r>
            <a:r>
              <a:rPr lang="en" sz="1300">
                <a:solidFill>
                  <a:srgbClr val="D4D4D4"/>
                </a:solidFill>
                <a:highlight>
                  <a:srgbClr val="1E1E1E"/>
                </a:highlight>
                <a:latin typeface="Courier New"/>
                <a:ea typeface="Courier New"/>
                <a:cs typeface="Courier New"/>
                <a:sym typeface="Courier New"/>
              </a:rPr>
              <a:t>train</a:t>
            </a:r>
            <a:r>
              <a:rPr lang="en" sz="1300">
                <a:solidFill>
                  <a:srgbClr val="DCDCDC"/>
                </a:solidFill>
                <a:highlight>
                  <a:srgbClr val="1E1E1E"/>
                </a:highlight>
                <a:latin typeface="Courier New"/>
                <a:ea typeface="Courier New"/>
                <a:cs typeface="Courier New"/>
                <a:sym typeface="Courier New"/>
              </a:rPr>
              <a:t>[</a:t>
            </a:r>
            <a:r>
              <a:rPr lang="en" sz="1300">
                <a:solidFill>
                  <a:srgbClr val="CE9178"/>
                </a:solidFill>
                <a:highlight>
                  <a:srgbClr val="1E1E1E"/>
                </a:highlight>
                <a:latin typeface="Courier New"/>
                <a:ea typeface="Courier New"/>
                <a:cs typeface="Courier New"/>
                <a:sym typeface="Courier New"/>
              </a:rPr>
              <a:t>'content'</a:t>
            </a:r>
            <a:r>
              <a:rPr lang="en" sz="1300">
                <a:solidFill>
                  <a:srgbClr val="DCDCDC"/>
                </a:solidFill>
                <a:highlight>
                  <a:srgbClr val="1E1E1E"/>
                </a:highlight>
                <a:latin typeface="Courier New"/>
                <a:ea typeface="Courier New"/>
                <a:cs typeface="Courier New"/>
                <a:sym typeface="Courier New"/>
              </a:rPr>
              <a:t>])</a:t>
            </a:r>
            <a:endParaRPr sz="130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300">
                <a:solidFill>
                  <a:srgbClr val="D4D4D4"/>
                </a:solidFill>
                <a:highlight>
                  <a:srgbClr val="1E1E1E"/>
                </a:highlight>
                <a:latin typeface="Courier New"/>
                <a:ea typeface="Courier New"/>
                <a:cs typeface="Courier New"/>
                <a:sym typeface="Courier New"/>
              </a:rPr>
              <a:t>test_matrix = vectorizer.transform</a:t>
            </a:r>
            <a:r>
              <a:rPr lang="en" sz="1300">
                <a:solidFill>
                  <a:srgbClr val="DCDCDC"/>
                </a:solidFill>
                <a:highlight>
                  <a:srgbClr val="1E1E1E"/>
                </a:highlight>
                <a:latin typeface="Courier New"/>
                <a:ea typeface="Courier New"/>
                <a:cs typeface="Courier New"/>
                <a:sym typeface="Courier New"/>
              </a:rPr>
              <a:t>(</a:t>
            </a:r>
            <a:r>
              <a:rPr lang="en" sz="1300">
                <a:solidFill>
                  <a:srgbClr val="D4D4D4"/>
                </a:solidFill>
                <a:highlight>
                  <a:srgbClr val="1E1E1E"/>
                </a:highlight>
                <a:latin typeface="Courier New"/>
                <a:ea typeface="Courier New"/>
                <a:cs typeface="Courier New"/>
                <a:sym typeface="Courier New"/>
              </a:rPr>
              <a:t>test</a:t>
            </a:r>
            <a:r>
              <a:rPr lang="en" sz="1300">
                <a:solidFill>
                  <a:srgbClr val="DCDCDC"/>
                </a:solidFill>
                <a:highlight>
                  <a:srgbClr val="1E1E1E"/>
                </a:highlight>
                <a:latin typeface="Courier New"/>
                <a:ea typeface="Courier New"/>
                <a:cs typeface="Courier New"/>
                <a:sym typeface="Courier New"/>
              </a:rPr>
              <a:t>[</a:t>
            </a:r>
            <a:r>
              <a:rPr lang="en" sz="1300">
                <a:solidFill>
                  <a:srgbClr val="CE9178"/>
                </a:solidFill>
                <a:highlight>
                  <a:srgbClr val="1E1E1E"/>
                </a:highlight>
                <a:latin typeface="Courier New"/>
                <a:ea typeface="Courier New"/>
                <a:cs typeface="Courier New"/>
                <a:sym typeface="Courier New"/>
              </a:rPr>
              <a:t>'content'</a:t>
            </a:r>
            <a:r>
              <a:rPr lang="en" sz="1300">
                <a:solidFill>
                  <a:srgbClr val="DCDCDC"/>
                </a:solidFill>
                <a:highlight>
                  <a:srgbClr val="1E1E1E"/>
                </a:highlight>
                <a:latin typeface="Courier New"/>
                <a:ea typeface="Courier New"/>
                <a:cs typeface="Courier New"/>
                <a:sym typeface="Courier New"/>
              </a:rPr>
              <a:t>])</a:t>
            </a:r>
            <a:endParaRPr sz="130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highlight>
                <a:srgbClr val="1E1E1E"/>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800">
              <a:solidFill>
                <a:schemeClr val="dk2"/>
              </a:solidFill>
              <a:latin typeface="Roboto"/>
              <a:ea typeface="Roboto"/>
              <a:cs typeface="Roboto"/>
              <a:sym typeface="Roboto"/>
            </a:endParaRPr>
          </a:p>
          <a:p>
            <a:pPr indent="0" lvl="0" marL="0" rtl="0" algn="l">
              <a:spcBef>
                <a:spcPts val="1200"/>
              </a:spcBef>
              <a:spcAft>
                <a:spcPts val="0"/>
              </a:spcAft>
              <a:buNone/>
            </a:pPr>
            <a:r>
              <a:t/>
            </a:r>
            <a:endParaRPr sz="1500">
              <a:latin typeface="Roboto"/>
              <a:ea typeface="Roboto"/>
              <a:cs typeface="Roboto"/>
              <a:sym typeface="Roboto"/>
            </a:endParaRPr>
          </a:p>
        </p:txBody>
      </p:sp>
      <p:sp>
        <p:nvSpPr>
          <p:cNvPr id="280" name="Google Shape;280;p34"/>
          <p:cNvSpPr txBox="1"/>
          <p:nvPr/>
        </p:nvSpPr>
        <p:spPr>
          <a:xfrm>
            <a:off x="410950" y="1406275"/>
            <a:ext cx="4392300" cy="2014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300">
                <a:solidFill>
                  <a:srgbClr val="6AA94F"/>
                </a:solidFill>
                <a:highlight>
                  <a:srgbClr val="1E1E1E"/>
                </a:highlight>
                <a:latin typeface="Courier New"/>
                <a:ea typeface="Courier New"/>
                <a:cs typeface="Courier New"/>
                <a:sym typeface="Courier New"/>
              </a:rPr>
              <a:t># random split train and test data</a:t>
            </a:r>
            <a:endParaRPr sz="130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300">
                <a:solidFill>
                  <a:srgbClr val="C586C0"/>
                </a:solidFill>
                <a:highlight>
                  <a:srgbClr val="1E1E1E"/>
                </a:highlight>
                <a:latin typeface="Courier New"/>
                <a:ea typeface="Courier New"/>
                <a:cs typeface="Courier New"/>
                <a:sym typeface="Courier New"/>
              </a:rPr>
              <a:t>import</a:t>
            </a:r>
            <a:r>
              <a:rPr lang="en" sz="1300">
                <a:solidFill>
                  <a:srgbClr val="D4D4D4"/>
                </a:solidFill>
                <a:highlight>
                  <a:srgbClr val="1E1E1E"/>
                </a:highlight>
                <a:latin typeface="Courier New"/>
                <a:ea typeface="Courier New"/>
                <a:cs typeface="Courier New"/>
                <a:sym typeface="Courier New"/>
              </a:rPr>
              <a:t> numpy </a:t>
            </a:r>
            <a:r>
              <a:rPr lang="en" sz="1300">
                <a:solidFill>
                  <a:srgbClr val="C586C0"/>
                </a:solidFill>
                <a:highlight>
                  <a:srgbClr val="1E1E1E"/>
                </a:highlight>
                <a:latin typeface="Courier New"/>
                <a:ea typeface="Courier New"/>
                <a:cs typeface="Courier New"/>
                <a:sym typeface="Courier New"/>
              </a:rPr>
              <a:t>as</a:t>
            </a:r>
            <a:r>
              <a:rPr lang="en" sz="1300">
                <a:solidFill>
                  <a:srgbClr val="D4D4D4"/>
                </a:solidFill>
                <a:highlight>
                  <a:srgbClr val="1E1E1E"/>
                </a:highlight>
                <a:latin typeface="Courier New"/>
                <a:ea typeface="Courier New"/>
                <a:cs typeface="Courier New"/>
                <a:sym typeface="Courier New"/>
              </a:rPr>
              <a:t> np</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300">
                <a:solidFill>
                  <a:srgbClr val="D4D4D4"/>
                </a:solidFill>
                <a:highlight>
                  <a:srgbClr val="1E1E1E"/>
                </a:highlight>
                <a:latin typeface="Courier New"/>
                <a:ea typeface="Courier New"/>
                <a:cs typeface="Courier New"/>
                <a:sym typeface="Courier New"/>
              </a:rPr>
              <a:t>index = df.index</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300">
                <a:solidFill>
                  <a:srgbClr val="D4D4D4"/>
                </a:solidFill>
                <a:highlight>
                  <a:srgbClr val="1E1E1E"/>
                </a:highlight>
                <a:latin typeface="Courier New"/>
                <a:ea typeface="Courier New"/>
                <a:cs typeface="Courier New"/>
                <a:sym typeface="Courier New"/>
              </a:rPr>
              <a:t>df</a:t>
            </a:r>
            <a:r>
              <a:rPr lang="en" sz="1300">
                <a:solidFill>
                  <a:srgbClr val="DCDCDC"/>
                </a:solidFill>
                <a:highlight>
                  <a:srgbClr val="1E1E1E"/>
                </a:highlight>
                <a:latin typeface="Courier New"/>
                <a:ea typeface="Courier New"/>
                <a:cs typeface="Courier New"/>
                <a:sym typeface="Courier New"/>
              </a:rPr>
              <a:t>[</a:t>
            </a:r>
            <a:r>
              <a:rPr lang="en" sz="1300">
                <a:solidFill>
                  <a:srgbClr val="CE9178"/>
                </a:solidFill>
                <a:highlight>
                  <a:srgbClr val="1E1E1E"/>
                </a:highlight>
                <a:latin typeface="Courier New"/>
                <a:ea typeface="Courier New"/>
                <a:cs typeface="Courier New"/>
                <a:sym typeface="Courier New"/>
              </a:rPr>
              <a:t>'random_number'</a:t>
            </a:r>
            <a:r>
              <a:rPr lang="en" sz="1300">
                <a:solidFill>
                  <a:srgbClr val="DCDCDC"/>
                </a:solidFill>
                <a:highlight>
                  <a:srgbClr val="1E1E1E"/>
                </a:highlight>
                <a:latin typeface="Courier New"/>
                <a:ea typeface="Courier New"/>
                <a:cs typeface="Courier New"/>
                <a:sym typeface="Courier New"/>
              </a:rPr>
              <a:t>]</a:t>
            </a:r>
            <a:r>
              <a:rPr lang="en" sz="1300">
                <a:solidFill>
                  <a:srgbClr val="D4D4D4"/>
                </a:solidFill>
                <a:highlight>
                  <a:srgbClr val="1E1E1E"/>
                </a:highlight>
                <a:latin typeface="Courier New"/>
                <a:ea typeface="Courier New"/>
                <a:cs typeface="Courier New"/>
                <a:sym typeface="Courier New"/>
              </a:rPr>
              <a:t> = np.random.randn</a:t>
            </a:r>
            <a:r>
              <a:rPr lang="en" sz="1300">
                <a:solidFill>
                  <a:srgbClr val="DCDCDC"/>
                </a:solidFill>
                <a:highlight>
                  <a:srgbClr val="1E1E1E"/>
                </a:highlight>
                <a:latin typeface="Courier New"/>
                <a:ea typeface="Courier New"/>
                <a:cs typeface="Courier New"/>
                <a:sym typeface="Courier New"/>
              </a:rPr>
              <a:t>(</a:t>
            </a:r>
            <a:r>
              <a:rPr lang="en" sz="1300">
                <a:solidFill>
                  <a:srgbClr val="DCDCAA"/>
                </a:solidFill>
                <a:highlight>
                  <a:srgbClr val="1E1E1E"/>
                </a:highlight>
                <a:latin typeface="Courier New"/>
                <a:ea typeface="Courier New"/>
                <a:cs typeface="Courier New"/>
                <a:sym typeface="Courier New"/>
              </a:rPr>
              <a:t>len</a:t>
            </a:r>
            <a:r>
              <a:rPr lang="en" sz="1300">
                <a:solidFill>
                  <a:srgbClr val="DCDCDC"/>
                </a:solidFill>
                <a:highlight>
                  <a:srgbClr val="1E1E1E"/>
                </a:highlight>
                <a:latin typeface="Courier New"/>
                <a:ea typeface="Courier New"/>
                <a:cs typeface="Courier New"/>
                <a:sym typeface="Courier New"/>
              </a:rPr>
              <a:t>(</a:t>
            </a:r>
            <a:r>
              <a:rPr lang="en" sz="1300">
                <a:solidFill>
                  <a:srgbClr val="D4D4D4"/>
                </a:solidFill>
                <a:highlight>
                  <a:srgbClr val="1E1E1E"/>
                </a:highlight>
                <a:latin typeface="Courier New"/>
                <a:ea typeface="Courier New"/>
                <a:cs typeface="Courier New"/>
                <a:sym typeface="Courier New"/>
              </a:rPr>
              <a:t>index</a:t>
            </a:r>
            <a:r>
              <a:rPr lang="en" sz="1300">
                <a:solidFill>
                  <a:srgbClr val="DCDCDC"/>
                </a:solidFill>
                <a:highlight>
                  <a:srgbClr val="1E1E1E"/>
                </a:highlight>
                <a:latin typeface="Courier New"/>
                <a:ea typeface="Courier New"/>
                <a:cs typeface="Courier New"/>
                <a:sym typeface="Courier New"/>
              </a:rPr>
              <a:t>))</a:t>
            </a:r>
            <a:endParaRPr sz="130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300">
                <a:solidFill>
                  <a:srgbClr val="D4D4D4"/>
                </a:solidFill>
                <a:highlight>
                  <a:srgbClr val="1E1E1E"/>
                </a:highlight>
                <a:latin typeface="Courier New"/>
                <a:ea typeface="Courier New"/>
                <a:cs typeface="Courier New"/>
                <a:sym typeface="Courier New"/>
              </a:rPr>
              <a:t>train = df</a:t>
            </a:r>
            <a:r>
              <a:rPr lang="en" sz="1300">
                <a:solidFill>
                  <a:srgbClr val="DCDCDC"/>
                </a:solidFill>
                <a:highlight>
                  <a:srgbClr val="1E1E1E"/>
                </a:highlight>
                <a:latin typeface="Courier New"/>
                <a:ea typeface="Courier New"/>
                <a:cs typeface="Courier New"/>
                <a:sym typeface="Courier New"/>
              </a:rPr>
              <a:t>[</a:t>
            </a:r>
            <a:r>
              <a:rPr lang="en" sz="1300">
                <a:solidFill>
                  <a:srgbClr val="D4D4D4"/>
                </a:solidFill>
                <a:highlight>
                  <a:srgbClr val="1E1E1E"/>
                </a:highlight>
                <a:latin typeface="Courier New"/>
                <a:ea typeface="Courier New"/>
                <a:cs typeface="Courier New"/>
                <a:sym typeface="Courier New"/>
              </a:rPr>
              <a:t>df</a:t>
            </a:r>
            <a:r>
              <a:rPr lang="en" sz="1300">
                <a:solidFill>
                  <a:srgbClr val="DCDCDC"/>
                </a:solidFill>
                <a:highlight>
                  <a:srgbClr val="1E1E1E"/>
                </a:highlight>
                <a:latin typeface="Courier New"/>
                <a:ea typeface="Courier New"/>
                <a:cs typeface="Courier New"/>
                <a:sym typeface="Courier New"/>
              </a:rPr>
              <a:t>[</a:t>
            </a:r>
            <a:r>
              <a:rPr lang="en" sz="1300">
                <a:solidFill>
                  <a:srgbClr val="CE9178"/>
                </a:solidFill>
                <a:highlight>
                  <a:srgbClr val="1E1E1E"/>
                </a:highlight>
                <a:latin typeface="Courier New"/>
                <a:ea typeface="Courier New"/>
                <a:cs typeface="Courier New"/>
                <a:sym typeface="Courier New"/>
              </a:rPr>
              <a:t>'random_number'</a:t>
            </a:r>
            <a:r>
              <a:rPr lang="en" sz="1300">
                <a:solidFill>
                  <a:srgbClr val="DCDCDC"/>
                </a:solidFill>
                <a:highlight>
                  <a:srgbClr val="1E1E1E"/>
                </a:highlight>
                <a:latin typeface="Courier New"/>
                <a:ea typeface="Courier New"/>
                <a:cs typeface="Courier New"/>
                <a:sym typeface="Courier New"/>
              </a:rPr>
              <a:t>]</a:t>
            </a:r>
            <a:r>
              <a:rPr lang="en" sz="1300">
                <a:solidFill>
                  <a:srgbClr val="D4D4D4"/>
                </a:solidFill>
                <a:highlight>
                  <a:srgbClr val="1E1E1E"/>
                </a:highlight>
                <a:latin typeface="Courier New"/>
                <a:ea typeface="Courier New"/>
                <a:cs typeface="Courier New"/>
                <a:sym typeface="Courier New"/>
              </a:rPr>
              <a:t> &lt;= </a:t>
            </a:r>
            <a:r>
              <a:rPr lang="en" sz="1300">
                <a:solidFill>
                  <a:srgbClr val="B5CEA8"/>
                </a:solidFill>
                <a:highlight>
                  <a:srgbClr val="1E1E1E"/>
                </a:highlight>
                <a:latin typeface="Courier New"/>
                <a:ea typeface="Courier New"/>
                <a:cs typeface="Courier New"/>
                <a:sym typeface="Courier New"/>
              </a:rPr>
              <a:t>0.8</a:t>
            </a:r>
            <a:r>
              <a:rPr lang="en" sz="1300">
                <a:solidFill>
                  <a:srgbClr val="DCDCDC"/>
                </a:solidFill>
                <a:highlight>
                  <a:srgbClr val="1E1E1E"/>
                </a:highlight>
                <a:latin typeface="Courier New"/>
                <a:ea typeface="Courier New"/>
                <a:cs typeface="Courier New"/>
                <a:sym typeface="Courier New"/>
              </a:rPr>
              <a:t>]</a:t>
            </a:r>
            <a:endParaRPr sz="130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300">
                <a:solidFill>
                  <a:srgbClr val="D4D4D4"/>
                </a:solidFill>
                <a:highlight>
                  <a:srgbClr val="1E1E1E"/>
                </a:highlight>
                <a:latin typeface="Courier New"/>
                <a:ea typeface="Courier New"/>
                <a:cs typeface="Courier New"/>
                <a:sym typeface="Courier New"/>
              </a:rPr>
              <a:t>test = df</a:t>
            </a:r>
            <a:r>
              <a:rPr lang="en" sz="1300">
                <a:solidFill>
                  <a:srgbClr val="DCDCDC"/>
                </a:solidFill>
                <a:highlight>
                  <a:srgbClr val="1E1E1E"/>
                </a:highlight>
                <a:latin typeface="Courier New"/>
                <a:ea typeface="Courier New"/>
                <a:cs typeface="Courier New"/>
                <a:sym typeface="Courier New"/>
              </a:rPr>
              <a:t>[</a:t>
            </a:r>
            <a:r>
              <a:rPr lang="en" sz="1300">
                <a:solidFill>
                  <a:srgbClr val="D4D4D4"/>
                </a:solidFill>
                <a:highlight>
                  <a:srgbClr val="1E1E1E"/>
                </a:highlight>
                <a:latin typeface="Courier New"/>
                <a:ea typeface="Courier New"/>
                <a:cs typeface="Courier New"/>
                <a:sym typeface="Courier New"/>
              </a:rPr>
              <a:t>df</a:t>
            </a:r>
            <a:r>
              <a:rPr lang="en" sz="1300">
                <a:solidFill>
                  <a:srgbClr val="DCDCDC"/>
                </a:solidFill>
                <a:highlight>
                  <a:srgbClr val="1E1E1E"/>
                </a:highlight>
                <a:latin typeface="Courier New"/>
                <a:ea typeface="Courier New"/>
                <a:cs typeface="Courier New"/>
                <a:sym typeface="Courier New"/>
              </a:rPr>
              <a:t>[</a:t>
            </a:r>
            <a:r>
              <a:rPr lang="en" sz="1300">
                <a:solidFill>
                  <a:srgbClr val="CE9178"/>
                </a:solidFill>
                <a:highlight>
                  <a:srgbClr val="1E1E1E"/>
                </a:highlight>
                <a:latin typeface="Courier New"/>
                <a:ea typeface="Courier New"/>
                <a:cs typeface="Courier New"/>
                <a:sym typeface="Courier New"/>
              </a:rPr>
              <a:t>'random_number'</a:t>
            </a:r>
            <a:r>
              <a:rPr lang="en" sz="1300">
                <a:solidFill>
                  <a:srgbClr val="DCDCDC"/>
                </a:solidFill>
                <a:highlight>
                  <a:srgbClr val="1E1E1E"/>
                </a:highlight>
                <a:latin typeface="Courier New"/>
                <a:ea typeface="Courier New"/>
                <a:cs typeface="Courier New"/>
                <a:sym typeface="Courier New"/>
              </a:rPr>
              <a:t>]</a:t>
            </a:r>
            <a:r>
              <a:rPr lang="en" sz="1300">
                <a:solidFill>
                  <a:srgbClr val="D4D4D4"/>
                </a:solidFill>
                <a:highlight>
                  <a:srgbClr val="1E1E1E"/>
                </a:highlight>
                <a:latin typeface="Courier New"/>
                <a:ea typeface="Courier New"/>
                <a:cs typeface="Courier New"/>
                <a:sym typeface="Courier New"/>
              </a:rPr>
              <a:t> &gt; </a:t>
            </a:r>
            <a:r>
              <a:rPr lang="en" sz="1300">
                <a:solidFill>
                  <a:srgbClr val="B5CEA8"/>
                </a:solidFill>
                <a:highlight>
                  <a:srgbClr val="1E1E1E"/>
                </a:highlight>
                <a:latin typeface="Courier New"/>
                <a:ea typeface="Courier New"/>
                <a:cs typeface="Courier New"/>
                <a:sym typeface="Courier New"/>
              </a:rPr>
              <a:t>0.8</a:t>
            </a:r>
            <a:r>
              <a:rPr lang="en" sz="1300">
                <a:solidFill>
                  <a:srgbClr val="DCDCDC"/>
                </a:solidFill>
                <a:highlight>
                  <a:srgbClr val="1E1E1E"/>
                </a:highlight>
                <a:latin typeface="Courier New"/>
                <a:ea typeface="Courier New"/>
                <a:cs typeface="Courier New"/>
                <a:sym typeface="Courier New"/>
              </a:rPr>
              <a:t>]</a:t>
            </a:r>
            <a:endParaRPr sz="6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Logistic Regression (Cont.)</a:t>
            </a:r>
            <a:endParaRPr/>
          </a:p>
        </p:txBody>
      </p:sp>
      <p:sp>
        <p:nvSpPr>
          <p:cNvPr id="286" name="Google Shape;286;p35"/>
          <p:cNvSpPr txBox="1"/>
          <p:nvPr/>
        </p:nvSpPr>
        <p:spPr>
          <a:xfrm>
            <a:off x="279200" y="1604325"/>
            <a:ext cx="3984600" cy="3253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300">
                <a:solidFill>
                  <a:srgbClr val="6AA94F"/>
                </a:solidFill>
                <a:highlight>
                  <a:srgbClr val="1E1E1E"/>
                </a:highlight>
                <a:latin typeface="Courier New"/>
                <a:ea typeface="Courier New"/>
                <a:cs typeface="Courier New"/>
                <a:sym typeface="Courier New"/>
              </a:rPr>
              <a:t># Logistic Regression</a:t>
            </a:r>
            <a:endParaRPr sz="130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300">
                <a:solidFill>
                  <a:srgbClr val="C586C0"/>
                </a:solidFill>
                <a:highlight>
                  <a:srgbClr val="1E1E1E"/>
                </a:highlight>
                <a:latin typeface="Courier New"/>
                <a:ea typeface="Courier New"/>
                <a:cs typeface="Courier New"/>
                <a:sym typeface="Courier New"/>
              </a:rPr>
              <a:t>from</a:t>
            </a:r>
            <a:r>
              <a:rPr lang="en" sz="1300">
                <a:solidFill>
                  <a:srgbClr val="D4D4D4"/>
                </a:solidFill>
                <a:highlight>
                  <a:srgbClr val="1E1E1E"/>
                </a:highlight>
                <a:latin typeface="Courier New"/>
                <a:ea typeface="Courier New"/>
                <a:cs typeface="Courier New"/>
                <a:sym typeface="Courier New"/>
              </a:rPr>
              <a:t> sklearn.linear_model </a:t>
            </a:r>
            <a:r>
              <a:rPr lang="en" sz="1300">
                <a:solidFill>
                  <a:srgbClr val="C586C0"/>
                </a:solidFill>
                <a:highlight>
                  <a:srgbClr val="1E1E1E"/>
                </a:highlight>
                <a:latin typeface="Courier New"/>
                <a:ea typeface="Courier New"/>
                <a:cs typeface="Courier New"/>
                <a:sym typeface="Courier New"/>
              </a:rPr>
              <a:t>import</a:t>
            </a:r>
            <a:r>
              <a:rPr lang="en" sz="1300">
                <a:solidFill>
                  <a:srgbClr val="D4D4D4"/>
                </a:solidFill>
                <a:highlight>
                  <a:srgbClr val="1E1E1E"/>
                </a:highlight>
                <a:latin typeface="Courier New"/>
                <a:ea typeface="Courier New"/>
                <a:cs typeface="Courier New"/>
                <a:sym typeface="Courier New"/>
              </a:rPr>
              <a:t> LogisticRegression</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300">
                <a:solidFill>
                  <a:srgbClr val="D4D4D4"/>
                </a:solidFill>
                <a:highlight>
                  <a:srgbClr val="1E1E1E"/>
                </a:highlight>
                <a:latin typeface="Courier New"/>
                <a:ea typeface="Courier New"/>
                <a:cs typeface="Courier New"/>
                <a:sym typeface="Courier New"/>
              </a:rPr>
              <a:t>lr = LogisticRegression</a:t>
            </a:r>
            <a:r>
              <a:rPr lang="en" sz="1300">
                <a:solidFill>
                  <a:srgbClr val="DCDCDC"/>
                </a:solidFill>
                <a:highlight>
                  <a:srgbClr val="1E1E1E"/>
                </a:highlight>
                <a:latin typeface="Courier New"/>
                <a:ea typeface="Courier New"/>
                <a:cs typeface="Courier New"/>
                <a:sym typeface="Courier New"/>
              </a:rPr>
              <a:t>()</a:t>
            </a:r>
            <a:endParaRPr sz="130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300">
                <a:solidFill>
                  <a:srgbClr val="D4D4D4"/>
                </a:solidFill>
                <a:highlight>
                  <a:srgbClr val="1E1E1E"/>
                </a:highlight>
                <a:latin typeface="Courier New"/>
                <a:ea typeface="Courier New"/>
                <a:cs typeface="Courier New"/>
                <a:sym typeface="Courier New"/>
              </a:rPr>
              <a:t>X_train = train_matrix</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300">
                <a:solidFill>
                  <a:srgbClr val="D4D4D4"/>
                </a:solidFill>
                <a:highlight>
                  <a:srgbClr val="1E1E1E"/>
                </a:highlight>
                <a:latin typeface="Courier New"/>
                <a:ea typeface="Courier New"/>
                <a:cs typeface="Courier New"/>
                <a:sym typeface="Courier New"/>
              </a:rPr>
              <a:t>X_test = test_matrix</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300">
                <a:solidFill>
                  <a:srgbClr val="D4D4D4"/>
                </a:solidFill>
                <a:highlight>
                  <a:srgbClr val="1E1E1E"/>
                </a:highlight>
                <a:latin typeface="Courier New"/>
                <a:ea typeface="Courier New"/>
                <a:cs typeface="Courier New"/>
                <a:sym typeface="Courier New"/>
              </a:rPr>
              <a:t>y_train = train</a:t>
            </a:r>
            <a:r>
              <a:rPr lang="en" sz="1300">
                <a:solidFill>
                  <a:srgbClr val="DCDCDC"/>
                </a:solidFill>
                <a:highlight>
                  <a:srgbClr val="1E1E1E"/>
                </a:highlight>
                <a:latin typeface="Courier New"/>
                <a:ea typeface="Courier New"/>
                <a:cs typeface="Courier New"/>
                <a:sym typeface="Courier New"/>
              </a:rPr>
              <a:t>[</a:t>
            </a:r>
            <a:r>
              <a:rPr lang="en" sz="1300">
                <a:solidFill>
                  <a:srgbClr val="CE9178"/>
                </a:solidFill>
                <a:highlight>
                  <a:srgbClr val="1E1E1E"/>
                </a:highlight>
                <a:latin typeface="Courier New"/>
                <a:ea typeface="Courier New"/>
                <a:cs typeface="Courier New"/>
                <a:sym typeface="Courier New"/>
              </a:rPr>
              <a:t>'sentiment'</a:t>
            </a:r>
            <a:r>
              <a:rPr lang="en" sz="1300">
                <a:solidFill>
                  <a:srgbClr val="DCDCDC"/>
                </a:solidFill>
                <a:highlight>
                  <a:srgbClr val="1E1E1E"/>
                </a:highlight>
                <a:latin typeface="Courier New"/>
                <a:ea typeface="Courier New"/>
                <a:cs typeface="Courier New"/>
                <a:sym typeface="Courier New"/>
              </a:rPr>
              <a:t>]</a:t>
            </a:r>
            <a:endParaRPr sz="130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300">
                <a:solidFill>
                  <a:srgbClr val="D4D4D4"/>
                </a:solidFill>
                <a:highlight>
                  <a:srgbClr val="1E1E1E"/>
                </a:highlight>
                <a:latin typeface="Courier New"/>
                <a:ea typeface="Courier New"/>
                <a:cs typeface="Courier New"/>
                <a:sym typeface="Courier New"/>
              </a:rPr>
              <a:t>y_test = test</a:t>
            </a:r>
            <a:r>
              <a:rPr lang="en" sz="1300">
                <a:solidFill>
                  <a:srgbClr val="DCDCDC"/>
                </a:solidFill>
                <a:highlight>
                  <a:srgbClr val="1E1E1E"/>
                </a:highlight>
                <a:latin typeface="Courier New"/>
                <a:ea typeface="Courier New"/>
                <a:cs typeface="Courier New"/>
                <a:sym typeface="Courier New"/>
              </a:rPr>
              <a:t>[</a:t>
            </a:r>
            <a:r>
              <a:rPr lang="en" sz="1300">
                <a:solidFill>
                  <a:srgbClr val="CE9178"/>
                </a:solidFill>
                <a:highlight>
                  <a:srgbClr val="1E1E1E"/>
                </a:highlight>
                <a:latin typeface="Courier New"/>
                <a:ea typeface="Courier New"/>
                <a:cs typeface="Courier New"/>
                <a:sym typeface="Courier New"/>
              </a:rPr>
              <a:t>'sentiment'</a:t>
            </a:r>
            <a:r>
              <a:rPr lang="en" sz="1300">
                <a:solidFill>
                  <a:srgbClr val="DCDCDC"/>
                </a:solidFill>
                <a:highlight>
                  <a:srgbClr val="1E1E1E"/>
                </a:highlight>
                <a:latin typeface="Courier New"/>
                <a:ea typeface="Courier New"/>
                <a:cs typeface="Courier New"/>
                <a:sym typeface="Courier New"/>
              </a:rPr>
              <a:t>]</a:t>
            </a:r>
            <a:endParaRPr sz="130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300">
                <a:solidFill>
                  <a:srgbClr val="D4D4D4"/>
                </a:solidFill>
                <a:highlight>
                  <a:srgbClr val="1E1E1E"/>
                </a:highlight>
                <a:latin typeface="Courier New"/>
                <a:ea typeface="Courier New"/>
                <a:cs typeface="Courier New"/>
                <a:sym typeface="Courier New"/>
              </a:rPr>
              <a:t>lr.fit</a:t>
            </a:r>
            <a:r>
              <a:rPr lang="en" sz="1300">
                <a:solidFill>
                  <a:srgbClr val="DCDCDC"/>
                </a:solidFill>
                <a:highlight>
                  <a:srgbClr val="1E1E1E"/>
                </a:highlight>
                <a:latin typeface="Courier New"/>
                <a:ea typeface="Courier New"/>
                <a:cs typeface="Courier New"/>
                <a:sym typeface="Courier New"/>
              </a:rPr>
              <a:t>(</a:t>
            </a:r>
            <a:r>
              <a:rPr lang="en" sz="1300">
                <a:solidFill>
                  <a:srgbClr val="D4D4D4"/>
                </a:solidFill>
                <a:highlight>
                  <a:srgbClr val="1E1E1E"/>
                </a:highlight>
                <a:latin typeface="Courier New"/>
                <a:ea typeface="Courier New"/>
                <a:cs typeface="Courier New"/>
                <a:sym typeface="Courier New"/>
              </a:rPr>
              <a:t>X_train</a:t>
            </a:r>
            <a:r>
              <a:rPr lang="en" sz="1300">
                <a:solidFill>
                  <a:srgbClr val="DCDCDC"/>
                </a:solidFill>
                <a:highlight>
                  <a:srgbClr val="1E1E1E"/>
                </a:highlight>
                <a:latin typeface="Courier New"/>
                <a:ea typeface="Courier New"/>
                <a:cs typeface="Courier New"/>
                <a:sym typeface="Courier New"/>
              </a:rPr>
              <a:t>,</a:t>
            </a:r>
            <a:r>
              <a:rPr lang="en" sz="1300">
                <a:solidFill>
                  <a:srgbClr val="D4D4D4"/>
                </a:solidFill>
                <a:highlight>
                  <a:srgbClr val="1E1E1E"/>
                </a:highlight>
                <a:latin typeface="Courier New"/>
                <a:ea typeface="Courier New"/>
                <a:cs typeface="Courier New"/>
                <a:sym typeface="Courier New"/>
              </a:rPr>
              <a:t>y_train</a:t>
            </a:r>
            <a:r>
              <a:rPr lang="en" sz="1300">
                <a:solidFill>
                  <a:srgbClr val="DCDCDC"/>
                </a:solidFill>
                <a:highlight>
                  <a:srgbClr val="1E1E1E"/>
                </a:highlight>
                <a:latin typeface="Courier New"/>
                <a:ea typeface="Courier New"/>
                <a:cs typeface="Courier New"/>
                <a:sym typeface="Courier New"/>
              </a:rPr>
              <a:t>)</a:t>
            </a:r>
            <a:endParaRPr sz="130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300">
                <a:solidFill>
                  <a:srgbClr val="D4D4D4"/>
                </a:solidFill>
                <a:highlight>
                  <a:srgbClr val="1E1E1E"/>
                </a:highlight>
                <a:latin typeface="Courier New"/>
                <a:ea typeface="Courier New"/>
                <a:cs typeface="Courier New"/>
                <a:sym typeface="Courier New"/>
              </a:rPr>
              <a:t>predictions = lr.predict</a:t>
            </a:r>
            <a:r>
              <a:rPr lang="en" sz="1300">
                <a:solidFill>
                  <a:srgbClr val="DCDCDC"/>
                </a:solidFill>
                <a:highlight>
                  <a:srgbClr val="1E1E1E"/>
                </a:highlight>
                <a:latin typeface="Courier New"/>
                <a:ea typeface="Courier New"/>
                <a:cs typeface="Courier New"/>
                <a:sym typeface="Courier New"/>
              </a:rPr>
              <a:t>(</a:t>
            </a:r>
            <a:r>
              <a:rPr lang="en" sz="1300">
                <a:solidFill>
                  <a:srgbClr val="D4D4D4"/>
                </a:solidFill>
                <a:highlight>
                  <a:srgbClr val="1E1E1E"/>
                </a:highlight>
                <a:latin typeface="Courier New"/>
                <a:ea typeface="Courier New"/>
                <a:cs typeface="Courier New"/>
                <a:sym typeface="Courier New"/>
              </a:rPr>
              <a:t>X_test</a:t>
            </a:r>
            <a:r>
              <a:rPr lang="en" sz="1300">
                <a:solidFill>
                  <a:srgbClr val="DCDCDC"/>
                </a:solidFill>
                <a:highlight>
                  <a:srgbClr val="1E1E1E"/>
                </a:highlight>
                <a:latin typeface="Courier New"/>
                <a:ea typeface="Courier New"/>
                <a:cs typeface="Courier New"/>
                <a:sym typeface="Courier New"/>
              </a:rPr>
              <a:t>)</a:t>
            </a:r>
            <a:endParaRPr sz="130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0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800">
              <a:latin typeface="Roboto"/>
              <a:ea typeface="Roboto"/>
              <a:cs typeface="Roboto"/>
              <a:sym typeface="Roboto"/>
            </a:endParaRPr>
          </a:p>
        </p:txBody>
      </p:sp>
      <p:sp>
        <p:nvSpPr>
          <p:cNvPr id="287" name="Google Shape;287;p35"/>
          <p:cNvSpPr txBox="1"/>
          <p:nvPr/>
        </p:nvSpPr>
        <p:spPr>
          <a:xfrm>
            <a:off x="5137075" y="1457625"/>
            <a:ext cx="3258600" cy="3341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300">
                <a:solidFill>
                  <a:srgbClr val="6AA94F"/>
                </a:solidFill>
                <a:highlight>
                  <a:srgbClr val="1E1E1E"/>
                </a:highlight>
                <a:latin typeface="Courier New"/>
                <a:ea typeface="Courier New"/>
                <a:cs typeface="Courier New"/>
                <a:sym typeface="Courier New"/>
              </a:rPr>
              <a:t># find accuracy, precision, recall:</a:t>
            </a:r>
            <a:endParaRPr sz="130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300">
                <a:solidFill>
                  <a:srgbClr val="C586C0"/>
                </a:solidFill>
                <a:highlight>
                  <a:srgbClr val="1E1E1E"/>
                </a:highlight>
                <a:latin typeface="Courier New"/>
                <a:ea typeface="Courier New"/>
                <a:cs typeface="Courier New"/>
                <a:sym typeface="Courier New"/>
              </a:rPr>
              <a:t>import</a:t>
            </a:r>
            <a:r>
              <a:rPr lang="en" sz="1300">
                <a:solidFill>
                  <a:srgbClr val="D4D4D4"/>
                </a:solidFill>
                <a:highlight>
                  <a:srgbClr val="1E1E1E"/>
                </a:highlight>
                <a:latin typeface="Courier New"/>
                <a:ea typeface="Courier New"/>
                <a:cs typeface="Courier New"/>
                <a:sym typeface="Courier New"/>
              </a:rPr>
              <a:t> numpy </a:t>
            </a:r>
            <a:r>
              <a:rPr lang="en" sz="1300">
                <a:solidFill>
                  <a:srgbClr val="C586C0"/>
                </a:solidFill>
                <a:highlight>
                  <a:srgbClr val="1E1E1E"/>
                </a:highlight>
                <a:latin typeface="Courier New"/>
                <a:ea typeface="Courier New"/>
                <a:cs typeface="Courier New"/>
                <a:sym typeface="Courier New"/>
              </a:rPr>
              <a:t>as</a:t>
            </a:r>
            <a:r>
              <a:rPr lang="en" sz="1300">
                <a:solidFill>
                  <a:srgbClr val="D4D4D4"/>
                </a:solidFill>
                <a:highlight>
                  <a:srgbClr val="1E1E1E"/>
                </a:highlight>
                <a:latin typeface="Courier New"/>
                <a:ea typeface="Courier New"/>
                <a:cs typeface="Courier New"/>
                <a:sym typeface="Courier New"/>
              </a:rPr>
              <a:t> np</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300">
                <a:solidFill>
                  <a:srgbClr val="C586C0"/>
                </a:solidFill>
                <a:highlight>
                  <a:srgbClr val="1E1E1E"/>
                </a:highlight>
                <a:latin typeface="Courier New"/>
                <a:ea typeface="Courier New"/>
                <a:cs typeface="Courier New"/>
                <a:sym typeface="Courier New"/>
              </a:rPr>
              <a:t>from</a:t>
            </a:r>
            <a:r>
              <a:rPr lang="en" sz="1300">
                <a:solidFill>
                  <a:srgbClr val="D4D4D4"/>
                </a:solidFill>
                <a:highlight>
                  <a:srgbClr val="1E1E1E"/>
                </a:highlight>
                <a:latin typeface="Courier New"/>
                <a:ea typeface="Courier New"/>
                <a:cs typeface="Courier New"/>
                <a:sym typeface="Courier New"/>
              </a:rPr>
              <a:t> sklearn.metrics </a:t>
            </a:r>
            <a:r>
              <a:rPr lang="en" sz="1300">
                <a:solidFill>
                  <a:srgbClr val="C586C0"/>
                </a:solidFill>
                <a:highlight>
                  <a:srgbClr val="1E1E1E"/>
                </a:highlight>
                <a:latin typeface="Courier New"/>
                <a:ea typeface="Courier New"/>
                <a:cs typeface="Courier New"/>
                <a:sym typeface="Courier New"/>
              </a:rPr>
              <a:t>import</a:t>
            </a:r>
            <a:r>
              <a:rPr lang="en" sz="1300">
                <a:solidFill>
                  <a:srgbClr val="D4D4D4"/>
                </a:solidFill>
                <a:highlight>
                  <a:srgbClr val="1E1E1E"/>
                </a:highlight>
                <a:latin typeface="Courier New"/>
                <a:ea typeface="Courier New"/>
                <a:cs typeface="Courier New"/>
                <a:sym typeface="Courier New"/>
              </a:rPr>
              <a:t> confusion_matrix</a:t>
            </a:r>
            <a:r>
              <a:rPr lang="en" sz="1300">
                <a:solidFill>
                  <a:srgbClr val="DCDCDC"/>
                </a:solidFill>
                <a:highlight>
                  <a:srgbClr val="1E1E1E"/>
                </a:highlight>
                <a:latin typeface="Courier New"/>
                <a:ea typeface="Courier New"/>
                <a:cs typeface="Courier New"/>
                <a:sym typeface="Courier New"/>
              </a:rPr>
              <a:t>,</a:t>
            </a:r>
            <a:r>
              <a:rPr lang="en" sz="1300">
                <a:solidFill>
                  <a:srgbClr val="D4D4D4"/>
                </a:solidFill>
                <a:highlight>
                  <a:srgbClr val="1E1E1E"/>
                </a:highlight>
                <a:latin typeface="Courier New"/>
                <a:ea typeface="Courier New"/>
                <a:cs typeface="Courier New"/>
                <a:sym typeface="Courier New"/>
              </a:rPr>
              <a:t>classification_report</a:t>
            </a:r>
            <a:endParaRPr sz="13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300">
                <a:solidFill>
                  <a:srgbClr val="D4D4D4"/>
                </a:solidFill>
                <a:highlight>
                  <a:srgbClr val="1E1E1E"/>
                </a:highlight>
                <a:latin typeface="Courier New"/>
                <a:ea typeface="Courier New"/>
                <a:cs typeface="Courier New"/>
                <a:sym typeface="Courier New"/>
              </a:rPr>
              <a:t>new = np.asarray</a:t>
            </a:r>
            <a:r>
              <a:rPr lang="en" sz="1300">
                <a:solidFill>
                  <a:srgbClr val="DCDCDC"/>
                </a:solidFill>
                <a:highlight>
                  <a:srgbClr val="1E1E1E"/>
                </a:highlight>
                <a:latin typeface="Courier New"/>
                <a:ea typeface="Courier New"/>
                <a:cs typeface="Courier New"/>
                <a:sym typeface="Courier New"/>
              </a:rPr>
              <a:t>(</a:t>
            </a:r>
            <a:r>
              <a:rPr lang="en" sz="1300">
                <a:solidFill>
                  <a:srgbClr val="D4D4D4"/>
                </a:solidFill>
                <a:highlight>
                  <a:srgbClr val="1E1E1E"/>
                </a:highlight>
                <a:latin typeface="Courier New"/>
                <a:ea typeface="Courier New"/>
                <a:cs typeface="Courier New"/>
                <a:sym typeface="Courier New"/>
              </a:rPr>
              <a:t>y_test</a:t>
            </a:r>
            <a:r>
              <a:rPr lang="en" sz="1300">
                <a:solidFill>
                  <a:srgbClr val="DCDCDC"/>
                </a:solidFill>
                <a:highlight>
                  <a:srgbClr val="1E1E1E"/>
                </a:highlight>
                <a:latin typeface="Courier New"/>
                <a:ea typeface="Courier New"/>
                <a:cs typeface="Courier New"/>
                <a:sym typeface="Courier New"/>
              </a:rPr>
              <a:t>)</a:t>
            </a:r>
            <a:endParaRPr sz="130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300">
                <a:solidFill>
                  <a:srgbClr val="D4D4D4"/>
                </a:solidFill>
                <a:highlight>
                  <a:srgbClr val="1E1E1E"/>
                </a:highlight>
                <a:latin typeface="Courier New"/>
                <a:ea typeface="Courier New"/>
                <a:cs typeface="Courier New"/>
                <a:sym typeface="Courier New"/>
              </a:rPr>
              <a:t>confusion_matrix</a:t>
            </a:r>
            <a:r>
              <a:rPr lang="en" sz="1300">
                <a:solidFill>
                  <a:srgbClr val="DCDCDC"/>
                </a:solidFill>
                <a:highlight>
                  <a:srgbClr val="1E1E1E"/>
                </a:highlight>
                <a:latin typeface="Courier New"/>
                <a:ea typeface="Courier New"/>
                <a:cs typeface="Courier New"/>
                <a:sym typeface="Courier New"/>
              </a:rPr>
              <a:t>(</a:t>
            </a:r>
            <a:r>
              <a:rPr lang="en" sz="1300">
                <a:solidFill>
                  <a:srgbClr val="D4D4D4"/>
                </a:solidFill>
                <a:highlight>
                  <a:srgbClr val="1E1E1E"/>
                </a:highlight>
                <a:latin typeface="Courier New"/>
                <a:ea typeface="Courier New"/>
                <a:cs typeface="Courier New"/>
                <a:sym typeface="Courier New"/>
              </a:rPr>
              <a:t>predictions</a:t>
            </a:r>
            <a:r>
              <a:rPr lang="en" sz="1300">
                <a:solidFill>
                  <a:srgbClr val="DCDCDC"/>
                </a:solidFill>
                <a:highlight>
                  <a:srgbClr val="1E1E1E"/>
                </a:highlight>
                <a:latin typeface="Courier New"/>
                <a:ea typeface="Courier New"/>
                <a:cs typeface="Courier New"/>
                <a:sym typeface="Courier New"/>
              </a:rPr>
              <a:t>,</a:t>
            </a:r>
            <a:r>
              <a:rPr lang="en" sz="1300">
                <a:solidFill>
                  <a:srgbClr val="D4D4D4"/>
                </a:solidFill>
                <a:highlight>
                  <a:srgbClr val="1E1E1E"/>
                </a:highlight>
                <a:latin typeface="Courier New"/>
                <a:ea typeface="Courier New"/>
                <a:cs typeface="Courier New"/>
                <a:sym typeface="Courier New"/>
              </a:rPr>
              <a:t>y_test</a:t>
            </a:r>
            <a:r>
              <a:rPr lang="en" sz="1300">
                <a:solidFill>
                  <a:srgbClr val="DCDCDC"/>
                </a:solidFill>
                <a:highlight>
                  <a:srgbClr val="1E1E1E"/>
                </a:highlight>
                <a:latin typeface="Courier New"/>
                <a:ea typeface="Courier New"/>
                <a:cs typeface="Courier New"/>
                <a:sym typeface="Courier New"/>
              </a:rPr>
              <a:t>)</a:t>
            </a:r>
            <a:endParaRPr sz="130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300">
                <a:solidFill>
                  <a:srgbClr val="DCDCAA"/>
                </a:solidFill>
                <a:highlight>
                  <a:srgbClr val="1E1E1E"/>
                </a:highlight>
                <a:latin typeface="Courier New"/>
                <a:ea typeface="Courier New"/>
                <a:cs typeface="Courier New"/>
                <a:sym typeface="Courier New"/>
              </a:rPr>
              <a:t>print</a:t>
            </a:r>
            <a:r>
              <a:rPr lang="en" sz="1300">
                <a:solidFill>
                  <a:srgbClr val="DCDCDC"/>
                </a:solidFill>
                <a:highlight>
                  <a:srgbClr val="1E1E1E"/>
                </a:highlight>
                <a:latin typeface="Courier New"/>
                <a:ea typeface="Courier New"/>
                <a:cs typeface="Courier New"/>
                <a:sym typeface="Courier New"/>
              </a:rPr>
              <a:t>(</a:t>
            </a:r>
            <a:r>
              <a:rPr lang="en" sz="1300">
                <a:solidFill>
                  <a:srgbClr val="D4D4D4"/>
                </a:solidFill>
                <a:highlight>
                  <a:srgbClr val="1E1E1E"/>
                </a:highlight>
                <a:latin typeface="Courier New"/>
                <a:ea typeface="Courier New"/>
                <a:cs typeface="Courier New"/>
                <a:sym typeface="Courier New"/>
              </a:rPr>
              <a:t>classification_report</a:t>
            </a:r>
            <a:r>
              <a:rPr lang="en" sz="1300">
                <a:solidFill>
                  <a:srgbClr val="DCDCDC"/>
                </a:solidFill>
                <a:highlight>
                  <a:srgbClr val="1E1E1E"/>
                </a:highlight>
                <a:latin typeface="Courier New"/>
                <a:ea typeface="Courier New"/>
                <a:cs typeface="Courier New"/>
                <a:sym typeface="Courier New"/>
              </a:rPr>
              <a:t>(</a:t>
            </a:r>
            <a:r>
              <a:rPr lang="en" sz="1300">
                <a:solidFill>
                  <a:srgbClr val="D4D4D4"/>
                </a:solidFill>
                <a:highlight>
                  <a:srgbClr val="1E1E1E"/>
                </a:highlight>
                <a:latin typeface="Courier New"/>
                <a:ea typeface="Courier New"/>
                <a:cs typeface="Courier New"/>
                <a:sym typeface="Courier New"/>
              </a:rPr>
              <a:t>predictions</a:t>
            </a:r>
            <a:r>
              <a:rPr lang="en" sz="1300">
                <a:solidFill>
                  <a:srgbClr val="DCDCDC"/>
                </a:solidFill>
                <a:highlight>
                  <a:srgbClr val="1E1E1E"/>
                </a:highlight>
                <a:latin typeface="Courier New"/>
                <a:ea typeface="Courier New"/>
                <a:cs typeface="Courier New"/>
                <a:sym typeface="Courier New"/>
              </a:rPr>
              <a:t>,</a:t>
            </a:r>
            <a:r>
              <a:rPr lang="en" sz="1300">
                <a:solidFill>
                  <a:srgbClr val="D4D4D4"/>
                </a:solidFill>
                <a:highlight>
                  <a:srgbClr val="1E1E1E"/>
                </a:highlight>
                <a:latin typeface="Courier New"/>
                <a:ea typeface="Courier New"/>
                <a:cs typeface="Courier New"/>
                <a:sym typeface="Courier New"/>
              </a:rPr>
              <a:t>y_test</a:t>
            </a:r>
            <a:r>
              <a:rPr lang="en" sz="1300">
                <a:solidFill>
                  <a:srgbClr val="DCDCDC"/>
                </a:solidFill>
                <a:highlight>
                  <a:srgbClr val="1E1E1E"/>
                </a:highlight>
                <a:latin typeface="Courier New"/>
                <a:ea typeface="Courier New"/>
                <a:cs typeface="Courier New"/>
                <a:sym typeface="Courier New"/>
              </a:rPr>
              <a:t>))</a:t>
            </a:r>
            <a:endParaRPr sz="130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1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Prediction of Sentiment</a:t>
            </a:r>
            <a:endParaRPr/>
          </a:p>
        </p:txBody>
      </p:sp>
      <p:sp>
        <p:nvSpPr>
          <p:cNvPr id="293" name="Google Shape;293;p36"/>
          <p:cNvSpPr txBox="1"/>
          <p:nvPr/>
        </p:nvSpPr>
        <p:spPr>
          <a:xfrm>
            <a:off x="544775" y="1436225"/>
            <a:ext cx="818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latin typeface="Roboto"/>
              <a:ea typeface="Roboto"/>
              <a:cs typeface="Roboto"/>
              <a:sym typeface="Roboto"/>
            </a:endParaRPr>
          </a:p>
        </p:txBody>
      </p:sp>
      <p:pic>
        <p:nvPicPr>
          <p:cNvPr id="294" name="Google Shape;294;p36"/>
          <p:cNvPicPr preferRelativeResize="0"/>
          <p:nvPr/>
        </p:nvPicPr>
        <p:blipFill>
          <a:blip r:embed="rId3">
            <a:alphaModFix/>
          </a:blip>
          <a:stretch>
            <a:fillRect/>
          </a:stretch>
        </p:blipFill>
        <p:spPr>
          <a:xfrm>
            <a:off x="201300" y="1998700"/>
            <a:ext cx="8631025" cy="2069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7"/>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Prediction of Sentiment (Cont.)</a:t>
            </a:r>
            <a:endParaRPr/>
          </a:p>
          <a:p>
            <a:pPr indent="0" lvl="0" marL="0" rtl="0" algn="l">
              <a:spcBef>
                <a:spcPts val="0"/>
              </a:spcBef>
              <a:spcAft>
                <a:spcPts val="0"/>
              </a:spcAft>
              <a:buNone/>
            </a:pPr>
            <a:r>
              <a:t/>
            </a:r>
            <a:endParaRPr/>
          </a:p>
        </p:txBody>
      </p:sp>
      <p:pic>
        <p:nvPicPr>
          <p:cNvPr id="300" name="Google Shape;300;p37"/>
          <p:cNvPicPr preferRelativeResize="0"/>
          <p:nvPr/>
        </p:nvPicPr>
        <p:blipFill>
          <a:blip r:embed="rId3">
            <a:alphaModFix/>
          </a:blip>
          <a:stretch>
            <a:fillRect/>
          </a:stretch>
        </p:blipFill>
        <p:spPr>
          <a:xfrm>
            <a:off x="1814313" y="1513778"/>
            <a:ext cx="5515374" cy="3313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8"/>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 </a:t>
            </a:r>
            <a:endParaRPr/>
          </a:p>
        </p:txBody>
      </p:sp>
      <p:sp>
        <p:nvSpPr>
          <p:cNvPr id="306" name="Google Shape;306;p38"/>
          <p:cNvSpPr txBox="1"/>
          <p:nvPr/>
        </p:nvSpPr>
        <p:spPr>
          <a:xfrm>
            <a:off x="4026175" y="378850"/>
            <a:ext cx="48930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Roboto"/>
                <a:ea typeface="Roboto"/>
                <a:cs typeface="Roboto"/>
                <a:sym typeface="Roboto"/>
              </a:rPr>
              <a:t>In conclusion, the research we conducted led us to fruitful results. With the help of sentiment analysis and logistic regression we were able to find out and predict the reviews of the tracing apps.</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spcBef>
                <a:spcPts val="0"/>
              </a:spcBef>
              <a:spcAft>
                <a:spcPts val="0"/>
              </a:spcAft>
              <a:buNone/>
            </a:pPr>
            <a:r>
              <a:rPr lang="en" sz="1500">
                <a:latin typeface="Roboto"/>
                <a:ea typeface="Roboto"/>
                <a:cs typeface="Roboto"/>
                <a:sym typeface="Roboto"/>
              </a:rPr>
              <a:t>Although we were met with a obstruction at the crossroads </a:t>
            </a:r>
            <a:r>
              <a:rPr lang="en" sz="1500">
                <a:latin typeface="Roboto"/>
                <a:ea typeface="Roboto"/>
                <a:cs typeface="Roboto"/>
                <a:sym typeface="Roboto"/>
              </a:rPr>
              <a:t>regarding</a:t>
            </a:r>
            <a:r>
              <a:rPr lang="en" sz="1500">
                <a:latin typeface="Roboto"/>
                <a:ea typeface="Roboto"/>
                <a:cs typeface="Roboto"/>
                <a:sym typeface="Roboto"/>
              </a:rPr>
              <a:t> the lack of open/filtered ports we quickly decided to change our approach to the information we gathered. Thankfully we were able to produce some results from our earlier research, I think that we were able to create a conclusive project.</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spcBef>
                <a:spcPts val="0"/>
              </a:spcBef>
              <a:spcAft>
                <a:spcPts val="0"/>
              </a:spcAft>
              <a:buNone/>
            </a:pPr>
            <a:r>
              <a:rPr lang="en" sz="1500">
                <a:latin typeface="Roboto"/>
                <a:ea typeface="Roboto"/>
                <a:cs typeface="Roboto"/>
                <a:sym typeface="Roboto"/>
              </a:rPr>
              <a:t>If we had more time we </a:t>
            </a:r>
            <a:r>
              <a:rPr lang="en" sz="1500">
                <a:latin typeface="Roboto"/>
                <a:ea typeface="Roboto"/>
                <a:cs typeface="Roboto"/>
                <a:sym typeface="Roboto"/>
              </a:rPr>
              <a:t>definitely</a:t>
            </a:r>
            <a:r>
              <a:rPr lang="en" sz="1500">
                <a:latin typeface="Roboto"/>
                <a:ea typeface="Roboto"/>
                <a:cs typeface="Roboto"/>
                <a:sym typeface="Roboto"/>
              </a:rPr>
              <a:t> would have tried to implement more methods in project such as the K-NN algorithm, and Neural Networks.</a:t>
            </a:r>
            <a:endParaRPr sz="15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600"/>
              <a:t>Security Analysis: Approach</a:t>
            </a:r>
            <a:endParaRPr/>
          </a:p>
        </p:txBody>
      </p:sp>
      <p:sp>
        <p:nvSpPr>
          <p:cNvPr id="87" name="Google Shape;87;p15"/>
          <p:cNvSpPr txBox="1"/>
          <p:nvPr>
            <p:ph idx="1" type="body"/>
          </p:nvPr>
        </p:nvSpPr>
        <p:spPr>
          <a:xfrm>
            <a:off x="1406813" y="1491550"/>
            <a:ext cx="27330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VirtualBox is a virtualization product which lets us run any software on it. In this case we will use Kali Linux and load the iso file into the storage and it will recognize it as our primary boot. </a:t>
            </a:r>
            <a:endParaRPr/>
          </a:p>
        </p:txBody>
      </p:sp>
      <p:pic>
        <p:nvPicPr>
          <p:cNvPr id="88" name="Google Shape;88;p15"/>
          <p:cNvPicPr preferRelativeResize="0"/>
          <p:nvPr/>
        </p:nvPicPr>
        <p:blipFill>
          <a:blip r:embed="rId3">
            <a:alphaModFix/>
          </a:blip>
          <a:stretch>
            <a:fillRect/>
          </a:stretch>
        </p:blipFill>
        <p:spPr>
          <a:xfrm>
            <a:off x="156274" y="1639925"/>
            <a:ext cx="1170650" cy="1285075"/>
          </a:xfrm>
          <a:prstGeom prst="rect">
            <a:avLst/>
          </a:prstGeom>
          <a:noFill/>
          <a:ln>
            <a:noFill/>
          </a:ln>
        </p:spPr>
      </p:pic>
      <p:pic>
        <p:nvPicPr>
          <p:cNvPr id="89" name="Google Shape;89;p15"/>
          <p:cNvPicPr preferRelativeResize="0"/>
          <p:nvPr/>
        </p:nvPicPr>
        <p:blipFill>
          <a:blip r:embed="rId4">
            <a:alphaModFix/>
          </a:blip>
          <a:stretch>
            <a:fillRect/>
          </a:stretch>
        </p:blipFill>
        <p:spPr>
          <a:xfrm>
            <a:off x="4177300" y="2027725"/>
            <a:ext cx="4832451" cy="27779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What is Kali Linux?</a:t>
            </a:r>
            <a:endParaRPr/>
          </a:p>
        </p:txBody>
      </p:sp>
      <p:sp>
        <p:nvSpPr>
          <p:cNvPr id="95" name="Google Shape;95;p16"/>
          <p:cNvSpPr txBox="1"/>
          <p:nvPr>
            <p:ph idx="2" type="body"/>
          </p:nvPr>
        </p:nvSpPr>
        <p:spPr>
          <a:xfrm>
            <a:off x="5412775" y="2888850"/>
            <a:ext cx="3999900" cy="3076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Kali Linux is an open-source, Debian-based Linux distribution geared towards various information security tasks, such as Penetration Testing, Security Research, Computer Forensics and Reverse Engineering.</a:t>
            </a:r>
            <a:endParaRPr/>
          </a:p>
        </p:txBody>
      </p:sp>
      <p:pic>
        <p:nvPicPr>
          <p:cNvPr id="96" name="Google Shape;96;p16"/>
          <p:cNvPicPr preferRelativeResize="0"/>
          <p:nvPr/>
        </p:nvPicPr>
        <p:blipFill>
          <a:blip r:embed="rId3">
            <a:alphaModFix/>
          </a:blip>
          <a:stretch>
            <a:fillRect/>
          </a:stretch>
        </p:blipFill>
        <p:spPr>
          <a:xfrm>
            <a:off x="6041700" y="1420200"/>
            <a:ext cx="1968825" cy="1106450"/>
          </a:xfrm>
          <a:prstGeom prst="rect">
            <a:avLst/>
          </a:prstGeom>
          <a:noFill/>
          <a:ln>
            <a:noFill/>
          </a:ln>
        </p:spPr>
      </p:pic>
      <p:pic>
        <p:nvPicPr>
          <p:cNvPr id="97" name="Google Shape;97;p16"/>
          <p:cNvPicPr preferRelativeResize="0"/>
          <p:nvPr/>
        </p:nvPicPr>
        <p:blipFill>
          <a:blip r:embed="rId4">
            <a:alphaModFix/>
          </a:blip>
          <a:stretch>
            <a:fillRect/>
          </a:stretch>
        </p:blipFill>
        <p:spPr>
          <a:xfrm>
            <a:off x="104450" y="1658175"/>
            <a:ext cx="5399875" cy="30374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What is Androguard?</a:t>
            </a:r>
            <a:endParaRPr/>
          </a:p>
        </p:txBody>
      </p:sp>
      <p:sp>
        <p:nvSpPr>
          <p:cNvPr id="103" name="Google Shape;103;p17"/>
          <p:cNvSpPr txBox="1"/>
          <p:nvPr>
            <p:ph idx="1" type="body"/>
          </p:nvPr>
        </p:nvSpPr>
        <p:spPr>
          <a:xfrm>
            <a:off x="5072650" y="1352725"/>
            <a:ext cx="3999900" cy="3076200"/>
          </a:xfrm>
          <a:prstGeom prst="rect">
            <a:avLst/>
          </a:prstGeom>
        </p:spPr>
        <p:txBody>
          <a:bodyPr anchorCtr="0" anchor="t" bIns="91425" lIns="91425" spcFirstLastPara="1" rIns="91425" wrap="square" tIns="91425">
            <a:normAutofit/>
          </a:bodyPr>
          <a:lstStyle/>
          <a:p>
            <a:pPr indent="-314325" lvl="0" marL="457200" rtl="0" algn="l">
              <a:spcBef>
                <a:spcPts val="0"/>
              </a:spcBef>
              <a:spcAft>
                <a:spcPts val="0"/>
              </a:spcAft>
              <a:buClr>
                <a:srgbClr val="212529"/>
              </a:buClr>
              <a:buSzPts val="1350"/>
              <a:buFont typeface="Arial"/>
              <a:buChar char="●"/>
            </a:pPr>
            <a:r>
              <a:rPr lang="en" sz="1350">
                <a:solidFill>
                  <a:srgbClr val="212529"/>
                </a:solidFill>
                <a:highlight>
                  <a:srgbClr val="FFFFFF"/>
                </a:highlight>
                <a:latin typeface="Arial"/>
                <a:ea typeface="Arial"/>
                <a:cs typeface="Arial"/>
                <a:sym typeface="Arial"/>
              </a:rPr>
              <a:t>Androguard is a Python-based tool used for reverse engineering Android apps. This entails taking the raw Android Package (.apk) files of the app and breaking them down to analyze.</a:t>
            </a:r>
            <a:endParaRPr sz="1350">
              <a:solidFill>
                <a:srgbClr val="212529"/>
              </a:solidFill>
              <a:highlight>
                <a:srgbClr val="FFFFFF"/>
              </a:highlight>
              <a:latin typeface="Arial"/>
              <a:ea typeface="Arial"/>
              <a:cs typeface="Arial"/>
              <a:sym typeface="Arial"/>
            </a:endParaRPr>
          </a:p>
          <a:p>
            <a:pPr indent="-314325" lvl="0" marL="457200" rtl="0" algn="l">
              <a:spcBef>
                <a:spcPts val="0"/>
              </a:spcBef>
              <a:spcAft>
                <a:spcPts val="0"/>
              </a:spcAft>
              <a:buClr>
                <a:srgbClr val="212529"/>
              </a:buClr>
              <a:buSzPts val="1350"/>
              <a:buFont typeface="Arial"/>
              <a:buChar char="●"/>
            </a:pPr>
            <a:r>
              <a:rPr lang="en" sz="1350">
                <a:solidFill>
                  <a:srgbClr val="212529"/>
                </a:solidFill>
                <a:highlight>
                  <a:srgbClr val="FFFFFF"/>
                </a:highlight>
                <a:latin typeface="Arial"/>
                <a:ea typeface="Arial"/>
                <a:cs typeface="Arial"/>
                <a:sym typeface="Arial"/>
              </a:rPr>
              <a:t>This tool is </a:t>
            </a:r>
            <a:r>
              <a:rPr lang="en" sz="1350">
                <a:solidFill>
                  <a:srgbClr val="212529"/>
                </a:solidFill>
                <a:highlight>
                  <a:srgbClr val="FFFFFF"/>
                </a:highlight>
                <a:latin typeface="Arial"/>
                <a:ea typeface="Arial"/>
                <a:cs typeface="Arial"/>
                <a:sym typeface="Arial"/>
              </a:rPr>
              <a:t>necessary</a:t>
            </a:r>
            <a:r>
              <a:rPr lang="en" sz="1350">
                <a:solidFill>
                  <a:srgbClr val="212529"/>
                </a:solidFill>
                <a:highlight>
                  <a:srgbClr val="FFFFFF"/>
                </a:highlight>
                <a:latin typeface="Arial"/>
                <a:ea typeface="Arial"/>
                <a:cs typeface="Arial"/>
                <a:sym typeface="Arial"/>
              </a:rPr>
              <a:t> for penetration testing and vulnerability analysis. </a:t>
            </a:r>
            <a:endParaRPr sz="1350">
              <a:solidFill>
                <a:srgbClr val="212529"/>
              </a:solidFill>
              <a:highlight>
                <a:srgbClr val="FFFFFF"/>
              </a:highlight>
              <a:latin typeface="Arial"/>
              <a:ea typeface="Arial"/>
              <a:cs typeface="Arial"/>
              <a:sym typeface="Arial"/>
            </a:endParaRPr>
          </a:p>
        </p:txBody>
      </p:sp>
      <p:pic>
        <p:nvPicPr>
          <p:cNvPr id="104" name="Google Shape;104;p17"/>
          <p:cNvPicPr preferRelativeResize="0"/>
          <p:nvPr/>
        </p:nvPicPr>
        <p:blipFill>
          <a:blip r:embed="rId3">
            <a:alphaModFix/>
          </a:blip>
          <a:stretch>
            <a:fillRect/>
          </a:stretch>
        </p:blipFill>
        <p:spPr>
          <a:xfrm>
            <a:off x="735638" y="1536425"/>
            <a:ext cx="2798425" cy="2798425"/>
          </a:xfrm>
          <a:prstGeom prst="rect">
            <a:avLst/>
          </a:prstGeom>
          <a:noFill/>
          <a:ln>
            <a:noFill/>
          </a:ln>
        </p:spPr>
      </p:pic>
      <p:sp>
        <p:nvSpPr>
          <p:cNvPr id="105" name="Google Shape;105;p17"/>
          <p:cNvSpPr txBox="1"/>
          <p:nvPr/>
        </p:nvSpPr>
        <p:spPr>
          <a:xfrm>
            <a:off x="6386975" y="3490250"/>
            <a:ext cx="1957200" cy="1377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2"/>
                </a:solidFill>
                <a:latin typeface="Roboto"/>
                <a:ea typeface="Roboto"/>
                <a:cs typeface="Roboto"/>
                <a:sym typeface="Roboto"/>
              </a:rPr>
              <a:t>Procedure:</a:t>
            </a:r>
            <a:endParaRPr sz="1000">
              <a:solidFill>
                <a:schemeClr val="dk2"/>
              </a:solidFill>
              <a:latin typeface="Roboto"/>
              <a:ea typeface="Roboto"/>
              <a:cs typeface="Roboto"/>
              <a:sym typeface="Roboto"/>
            </a:endParaRPr>
          </a:p>
          <a:p>
            <a:pPr indent="-292100" lvl="0" marL="457200" rtl="0" algn="l">
              <a:lnSpc>
                <a:spcPct val="115000"/>
              </a:lnSpc>
              <a:spcBef>
                <a:spcPts val="1200"/>
              </a:spcBef>
              <a:spcAft>
                <a:spcPts val="0"/>
              </a:spcAft>
              <a:buClr>
                <a:schemeClr val="dk2"/>
              </a:buClr>
              <a:buSzPts val="1000"/>
              <a:buFont typeface="Roboto"/>
              <a:buChar char="●"/>
            </a:pPr>
            <a:r>
              <a:rPr lang="en" sz="1000">
                <a:solidFill>
                  <a:schemeClr val="dk2"/>
                </a:solidFill>
                <a:latin typeface="Roboto"/>
                <a:ea typeface="Roboto"/>
                <a:cs typeface="Roboto"/>
                <a:sym typeface="Roboto"/>
              </a:rPr>
              <a:t>Install, update, and upgrade Kali Linux</a:t>
            </a:r>
            <a:endParaRPr sz="1000">
              <a:solidFill>
                <a:schemeClr val="dk2"/>
              </a:solidFill>
              <a:latin typeface="Roboto"/>
              <a:ea typeface="Roboto"/>
              <a:cs typeface="Roboto"/>
              <a:sym typeface="Roboto"/>
            </a:endParaRPr>
          </a:p>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Install Androguard</a:t>
            </a:r>
            <a:endParaRPr sz="1000">
              <a:solidFill>
                <a:schemeClr val="dk2"/>
              </a:solidFill>
              <a:latin typeface="Roboto"/>
              <a:ea typeface="Roboto"/>
              <a:cs typeface="Roboto"/>
              <a:sym typeface="Roboto"/>
            </a:endParaRPr>
          </a:p>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Open Terminal </a:t>
            </a:r>
            <a:endParaRPr sz="1000">
              <a:solidFill>
                <a:schemeClr val="dk2"/>
              </a:solidFill>
              <a:latin typeface="Roboto"/>
              <a:ea typeface="Roboto"/>
              <a:cs typeface="Roboto"/>
              <a:sym typeface="Roboto"/>
            </a:endParaRPr>
          </a:p>
          <a:p>
            <a:pPr indent="-292100" lvl="0" marL="457200" rtl="0" algn="l">
              <a:lnSpc>
                <a:spcPct val="115000"/>
              </a:lnSpc>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Start Androguard</a:t>
            </a:r>
            <a:endParaRPr sz="12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Androguard Analysis Code</a:t>
            </a:r>
            <a:endParaRPr/>
          </a:p>
        </p:txBody>
      </p:sp>
      <p:sp>
        <p:nvSpPr>
          <p:cNvPr id="111" name="Google Shape;111;p18"/>
          <p:cNvSpPr txBox="1"/>
          <p:nvPr/>
        </p:nvSpPr>
        <p:spPr>
          <a:xfrm>
            <a:off x="85350" y="1380450"/>
            <a:ext cx="3929700" cy="396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404040"/>
                </a:solidFill>
                <a:latin typeface="Consolas"/>
                <a:ea typeface="Consolas"/>
                <a:cs typeface="Consolas"/>
                <a:sym typeface="Consolas"/>
              </a:rPr>
              <a:t>$ androguard analyze</a:t>
            </a:r>
            <a:endParaRPr sz="1000">
              <a:solidFill>
                <a:srgbClr val="404040"/>
              </a:solidFill>
              <a:latin typeface="Consolas"/>
              <a:ea typeface="Consolas"/>
              <a:cs typeface="Consolas"/>
              <a:sym typeface="Consolas"/>
            </a:endParaRPr>
          </a:p>
          <a:p>
            <a:pPr indent="0" lvl="0" marL="0" rtl="0" algn="l">
              <a:spcBef>
                <a:spcPts val="0"/>
              </a:spcBef>
              <a:spcAft>
                <a:spcPts val="0"/>
              </a:spcAft>
              <a:buNone/>
            </a:pPr>
            <a:r>
              <a:rPr lang="en" sz="1000">
                <a:solidFill>
                  <a:srgbClr val="404040"/>
                </a:solidFill>
                <a:latin typeface="Consolas"/>
                <a:ea typeface="Consolas"/>
                <a:cs typeface="Consolas"/>
                <a:sym typeface="Consolas"/>
              </a:rPr>
              <a:t>Androguard version 3.1.1 started</a:t>
            </a:r>
            <a:endParaRPr sz="1000">
              <a:solidFill>
                <a:srgbClr val="404040"/>
              </a:solidFill>
              <a:latin typeface="Consolas"/>
              <a:ea typeface="Consolas"/>
              <a:cs typeface="Consolas"/>
              <a:sym typeface="Consolas"/>
            </a:endParaRPr>
          </a:p>
          <a:p>
            <a:pPr indent="0" lvl="0" marL="0" rtl="0" algn="l">
              <a:spcBef>
                <a:spcPts val="0"/>
              </a:spcBef>
              <a:spcAft>
                <a:spcPts val="0"/>
              </a:spcAft>
              <a:buNone/>
            </a:pPr>
            <a:r>
              <a:rPr lang="en" sz="1000">
                <a:solidFill>
                  <a:srgbClr val="404040"/>
                </a:solidFill>
                <a:latin typeface="Consolas"/>
                <a:ea typeface="Consolas"/>
                <a:cs typeface="Consolas"/>
                <a:sym typeface="Consolas"/>
              </a:rPr>
              <a:t>In [1]: a, d, dx = AnalyzeAPK("examples/android/abcore/app-prod-debug.apk")</a:t>
            </a:r>
            <a:endParaRPr sz="1000">
              <a:solidFill>
                <a:srgbClr val="404040"/>
              </a:solidFill>
              <a:latin typeface="Consolas"/>
              <a:ea typeface="Consolas"/>
              <a:cs typeface="Consolas"/>
              <a:sym typeface="Consolas"/>
            </a:endParaRPr>
          </a:p>
          <a:p>
            <a:pPr indent="0" lvl="0" marL="0" rtl="0" algn="l">
              <a:spcBef>
                <a:spcPts val="0"/>
              </a:spcBef>
              <a:spcAft>
                <a:spcPts val="0"/>
              </a:spcAft>
              <a:buNone/>
            </a:pPr>
            <a:r>
              <a:rPr lang="en" sz="1000">
                <a:solidFill>
                  <a:srgbClr val="404040"/>
                </a:solidFill>
                <a:latin typeface="Consolas"/>
                <a:ea typeface="Consolas"/>
                <a:cs typeface="Consolas"/>
                <a:sym typeface="Consolas"/>
              </a:rPr>
              <a:t># Depending on the size of the APK, this might take a while...</a:t>
            </a:r>
            <a:endParaRPr sz="1000">
              <a:solidFill>
                <a:srgbClr val="404040"/>
              </a:solidFill>
              <a:latin typeface="Consolas"/>
              <a:ea typeface="Consolas"/>
              <a:cs typeface="Consolas"/>
              <a:sym typeface="Consolas"/>
            </a:endParaRPr>
          </a:p>
          <a:p>
            <a:pPr indent="0" lvl="0" marL="0" rtl="0" algn="l">
              <a:spcBef>
                <a:spcPts val="0"/>
              </a:spcBef>
              <a:spcAft>
                <a:spcPts val="0"/>
              </a:spcAft>
              <a:buNone/>
            </a:pPr>
            <a:r>
              <a:t/>
            </a:r>
            <a:endParaRPr sz="1000">
              <a:solidFill>
                <a:srgbClr val="404040"/>
              </a:solidFill>
              <a:latin typeface="Consolas"/>
              <a:ea typeface="Consolas"/>
              <a:cs typeface="Consolas"/>
              <a:sym typeface="Consolas"/>
            </a:endParaRPr>
          </a:p>
          <a:p>
            <a:pPr indent="0" lvl="0" marL="0" marR="114300" rtl="0" algn="l">
              <a:lnSpc>
                <a:spcPct val="140000"/>
              </a:lnSpc>
              <a:spcBef>
                <a:spcPts val="0"/>
              </a:spcBef>
              <a:spcAft>
                <a:spcPts val="0"/>
              </a:spcAft>
              <a:buNone/>
            </a:pPr>
            <a:r>
              <a:rPr lang="en" sz="1000">
                <a:solidFill>
                  <a:srgbClr val="404040"/>
                </a:solidFill>
                <a:latin typeface="Consolas"/>
                <a:ea typeface="Consolas"/>
                <a:cs typeface="Consolas"/>
                <a:sym typeface="Consolas"/>
              </a:rPr>
              <a:t>In [2]:</a:t>
            </a:r>
            <a:endParaRPr sz="1000">
              <a:solidFill>
                <a:srgbClr val="404040"/>
              </a:solidFill>
              <a:latin typeface="Consolas"/>
              <a:ea typeface="Consolas"/>
              <a:cs typeface="Consolas"/>
              <a:sym typeface="Consolas"/>
            </a:endParaRPr>
          </a:p>
          <a:p>
            <a:pPr indent="0" lvl="0" marL="0" rtl="0" algn="l">
              <a:spcBef>
                <a:spcPts val="0"/>
              </a:spcBef>
              <a:spcAft>
                <a:spcPts val="0"/>
              </a:spcAft>
              <a:buNone/>
            </a:pPr>
            <a:r>
              <a:rPr lang="en" sz="1000">
                <a:solidFill>
                  <a:srgbClr val="404040"/>
                </a:solidFill>
                <a:latin typeface="Consolas"/>
                <a:ea typeface="Consolas"/>
                <a:cs typeface="Consolas"/>
                <a:sym typeface="Consolas"/>
              </a:rPr>
              <a:t>In [</a:t>
            </a:r>
            <a:r>
              <a:rPr lang="en" sz="1000">
                <a:solidFill>
                  <a:srgbClr val="208050"/>
                </a:solidFill>
                <a:latin typeface="Consolas"/>
                <a:ea typeface="Consolas"/>
                <a:cs typeface="Consolas"/>
                <a:sym typeface="Consolas"/>
              </a:rPr>
              <a:t>2</a:t>
            </a:r>
            <a:r>
              <a:rPr lang="en" sz="1000">
                <a:solidFill>
                  <a:srgbClr val="404040"/>
                </a:solidFill>
                <a:latin typeface="Consolas"/>
                <a:ea typeface="Consolas"/>
                <a:cs typeface="Consolas"/>
                <a:sym typeface="Consolas"/>
              </a:rPr>
              <a:t>]: a</a:t>
            </a:r>
            <a:r>
              <a:rPr lang="en" sz="1000">
                <a:solidFill>
                  <a:schemeClr val="dk2"/>
                </a:solidFill>
                <a:latin typeface="Consolas"/>
                <a:ea typeface="Consolas"/>
                <a:cs typeface="Consolas"/>
                <a:sym typeface="Consolas"/>
              </a:rPr>
              <a:t>.</a:t>
            </a:r>
            <a:r>
              <a:rPr lang="en" sz="1000">
                <a:solidFill>
                  <a:srgbClr val="404040"/>
                </a:solidFill>
                <a:latin typeface="Consolas"/>
                <a:ea typeface="Consolas"/>
                <a:cs typeface="Consolas"/>
                <a:sym typeface="Consolas"/>
              </a:rPr>
              <a:t>get_permissions()</a:t>
            </a:r>
            <a:endParaRPr sz="1000">
              <a:solidFill>
                <a:srgbClr val="404040"/>
              </a:solidFill>
              <a:latin typeface="Consolas"/>
              <a:ea typeface="Consolas"/>
              <a:cs typeface="Consolas"/>
              <a:sym typeface="Consolas"/>
            </a:endParaRPr>
          </a:p>
          <a:p>
            <a:pPr indent="0" lvl="0" marL="0" rtl="0" algn="l">
              <a:spcBef>
                <a:spcPts val="0"/>
              </a:spcBef>
              <a:spcAft>
                <a:spcPts val="0"/>
              </a:spcAft>
              <a:buNone/>
            </a:pPr>
            <a:r>
              <a:rPr lang="en" sz="1000">
                <a:solidFill>
                  <a:srgbClr val="404040"/>
                </a:solidFill>
                <a:latin typeface="Consolas"/>
                <a:ea typeface="Consolas"/>
                <a:cs typeface="Consolas"/>
                <a:sym typeface="Consolas"/>
              </a:rPr>
              <a:t>Out[</a:t>
            </a:r>
            <a:r>
              <a:rPr lang="en" sz="1000">
                <a:solidFill>
                  <a:srgbClr val="208050"/>
                </a:solidFill>
                <a:latin typeface="Consolas"/>
                <a:ea typeface="Consolas"/>
                <a:cs typeface="Consolas"/>
                <a:sym typeface="Consolas"/>
              </a:rPr>
              <a:t>2</a:t>
            </a:r>
            <a:r>
              <a:rPr lang="en" sz="1000">
                <a:solidFill>
                  <a:srgbClr val="404040"/>
                </a:solidFill>
                <a:latin typeface="Consolas"/>
                <a:ea typeface="Consolas"/>
                <a:cs typeface="Consolas"/>
                <a:sym typeface="Consolas"/>
              </a:rPr>
              <a:t>]:</a:t>
            </a:r>
            <a:endParaRPr sz="1000">
              <a:solidFill>
                <a:srgbClr val="404040"/>
              </a:solidFill>
              <a:latin typeface="Consolas"/>
              <a:ea typeface="Consolas"/>
              <a:cs typeface="Consolas"/>
              <a:sym typeface="Consolas"/>
            </a:endParaRPr>
          </a:p>
          <a:p>
            <a:pPr indent="0" lvl="0" marL="0" rtl="0" algn="l">
              <a:spcBef>
                <a:spcPts val="0"/>
              </a:spcBef>
              <a:spcAft>
                <a:spcPts val="0"/>
              </a:spcAft>
              <a:buNone/>
            </a:pPr>
            <a:r>
              <a:rPr lang="en" sz="1000">
                <a:solidFill>
                  <a:srgbClr val="404040"/>
                </a:solidFill>
                <a:latin typeface="Consolas"/>
                <a:ea typeface="Consolas"/>
                <a:cs typeface="Consolas"/>
                <a:sym typeface="Consolas"/>
              </a:rPr>
              <a:t>[</a:t>
            </a:r>
            <a:r>
              <a:rPr lang="en" sz="1000">
                <a:solidFill>
                  <a:srgbClr val="4070A0"/>
                </a:solidFill>
                <a:latin typeface="Consolas"/>
                <a:ea typeface="Consolas"/>
                <a:cs typeface="Consolas"/>
                <a:sym typeface="Consolas"/>
              </a:rPr>
              <a:t>'android.permission.INTERNET'</a:t>
            </a:r>
            <a:r>
              <a:rPr lang="en" sz="1000">
                <a:solidFill>
                  <a:srgbClr val="404040"/>
                </a:solidFill>
                <a:latin typeface="Consolas"/>
                <a:ea typeface="Consolas"/>
                <a:cs typeface="Consolas"/>
                <a:sym typeface="Consolas"/>
              </a:rPr>
              <a:t>,</a:t>
            </a:r>
            <a:endParaRPr sz="1000">
              <a:solidFill>
                <a:srgbClr val="404040"/>
              </a:solidFill>
              <a:latin typeface="Consolas"/>
              <a:ea typeface="Consolas"/>
              <a:cs typeface="Consolas"/>
              <a:sym typeface="Consolas"/>
            </a:endParaRPr>
          </a:p>
          <a:p>
            <a:pPr indent="0" lvl="0" marL="0" rtl="0" algn="l">
              <a:spcBef>
                <a:spcPts val="0"/>
              </a:spcBef>
              <a:spcAft>
                <a:spcPts val="0"/>
              </a:spcAft>
              <a:buNone/>
            </a:pPr>
            <a:r>
              <a:rPr lang="en" sz="1000">
                <a:solidFill>
                  <a:srgbClr val="404040"/>
                </a:solidFill>
                <a:latin typeface="Consolas"/>
                <a:ea typeface="Consolas"/>
                <a:cs typeface="Consolas"/>
                <a:sym typeface="Consolas"/>
              </a:rPr>
              <a:t> </a:t>
            </a:r>
            <a:r>
              <a:rPr lang="en" sz="1000">
                <a:solidFill>
                  <a:srgbClr val="4070A0"/>
                </a:solidFill>
                <a:latin typeface="Consolas"/>
                <a:ea typeface="Consolas"/>
                <a:cs typeface="Consolas"/>
                <a:sym typeface="Consolas"/>
              </a:rPr>
              <a:t>'android.permission.WRITE_EXTERNAL_STORAGE'</a:t>
            </a:r>
            <a:r>
              <a:rPr lang="en" sz="1000">
                <a:solidFill>
                  <a:srgbClr val="404040"/>
                </a:solidFill>
                <a:latin typeface="Consolas"/>
                <a:ea typeface="Consolas"/>
                <a:cs typeface="Consolas"/>
                <a:sym typeface="Consolas"/>
              </a:rPr>
              <a:t>,</a:t>
            </a:r>
            <a:endParaRPr sz="1000">
              <a:solidFill>
                <a:srgbClr val="404040"/>
              </a:solidFill>
              <a:latin typeface="Consolas"/>
              <a:ea typeface="Consolas"/>
              <a:cs typeface="Consolas"/>
              <a:sym typeface="Consolas"/>
            </a:endParaRPr>
          </a:p>
          <a:p>
            <a:pPr indent="0" lvl="0" marL="0" rtl="0" algn="l">
              <a:spcBef>
                <a:spcPts val="0"/>
              </a:spcBef>
              <a:spcAft>
                <a:spcPts val="0"/>
              </a:spcAft>
              <a:buNone/>
            </a:pPr>
            <a:r>
              <a:rPr lang="en" sz="1000">
                <a:solidFill>
                  <a:srgbClr val="404040"/>
                </a:solidFill>
                <a:latin typeface="Consolas"/>
                <a:ea typeface="Consolas"/>
                <a:cs typeface="Consolas"/>
                <a:sym typeface="Consolas"/>
              </a:rPr>
              <a:t> </a:t>
            </a:r>
            <a:r>
              <a:rPr lang="en" sz="1000">
                <a:solidFill>
                  <a:srgbClr val="4070A0"/>
                </a:solidFill>
                <a:latin typeface="Consolas"/>
                <a:ea typeface="Consolas"/>
                <a:cs typeface="Consolas"/>
                <a:sym typeface="Consolas"/>
              </a:rPr>
              <a:t>'android.permission.ACCESS_WIFI_STATE'</a:t>
            </a:r>
            <a:r>
              <a:rPr lang="en" sz="1000">
                <a:solidFill>
                  <a:srgbClr val="404040"/>
                </a:solidFill>
                <a:latin typeface="Consolas"/>
                <a:ea typeface="Consolas"/>
                <a:cs typeface="Consolas"/>
                <a:sym typeface="Consolas"/>
              </a:rPr>
              <a:t>,</a:t>
            </a:r>
            <a:endParaRPr sz="1000">
              <a:solidFill>
                <a:srgbClr val="404040"/>
              </a:solidFill>
              <a:latin typeface="Consolas"/>
              <a:ea typeface="Consolas"/>
              <a:cs typeface="Consolas"/>
              <a:sym typeface="Consolas"/>
            </a:endParaRPr>
          </a:p>
          <a:p>
            <a:pPr indent="0" lvl="0" marL="114300" marR="114300" rtl="0" algn="l">
              <a:lnSpc>
                <a:spcPct val="140000"/>
              </a:lnSpc>
              <a:spcBef>
                <a:spcPts val="0"/>
              </a:spcBef>
              <a:spcAft>
                <a:spcPts val="0"/>
              </a:spcAft>
              <a:buNone/>
            </a:pPr>
            <a:r>
              <a:rPr lang="en" sz="1000">
                <a:solidFill>
                  <a:srgbClr val="404040"/>
                </a:solidFill>
                <a:latin typeface="Consolas"/>
                <a:ea typeface="Consolas"/>
                <a:cs typeface="Consolas"/>
                <a:sym typeface="Consolas"/>
              </a:rPr>
              <a:t> </a:t>
            </a:r>
            <a:r>
              <a:rPr lang="en" sz="1000">
                <a:solidFill>
                  <a:srgbClr val="4070A0"/>
                </a:solidFill>
                <a:latin typeface="Consolas"/>
                <a:ea typeface="Consolas"/>
                <a:cs typeface="Consolas"/>
                <a:sym typeface="Consolas"/>
              </a:rPr>
              <a:t>'android.permission.ACCESS_NETWORK_STATE'</a:t>
            </a:r>
            <a:r>
              <a:rPr lang="en" sz="1000">
                <a:solidFill>
                  <a:srgbClr val="404040"/>
                </a:solidFill>
                <a:latin typeface="Consolas"/>
                <a:ea typeface="Consolas"/>
                <a:cs typeface="Consolas"/>
                <a:sym typeface="Consolas"/>
              </a:rPr>
              <a:t>]</a:t>
            </a:r>
            <a:endParaRPr sz="1000">
              <a:solidFill>
                <a:srgbClr val="404040"/>
              </a:solidFill>
              <a:latin typeface="Consolas"/>
              <a:ea typeface="Consolas"/>
              <a:cs typeface="Consolas"/>
              <a:sym typeface="Consolas"/>
            </a:endParaRPr>
          </a:p>
          <a:p>
            <a:pPr indent="0" lvl="0" marL="0" marR="114300" rtl="0" algn="l">
              <a:lnSpc>
                <a:spcPct val="140000"/>
              </a:lnSpc>
              <a:spcBef>
                <a:spcPts val="0"/>
              </a:spcBef>
              <a:spcAft>
                <a:spcPts val="0"/>
              </a:spcAft>
              <a:buNone/>
            </a:pPr>
            <a:r>
              <a:rPr lang="en" sz="1000">
                <a:solidFill>
                  <a:srgbClr val="404040"/>
                </a:solidFill>
                <a:latin typeface="Consolas"/>
                <a:ea typeface="Consolas"/>
                <a:cs typeface="Consolas"/>
                <a:sym typeface="Consolas"/>
              </a:rPr>
              <a:t>In [3]: a.get_activities()</a:t>
            </a:r>
            <a:endParaRPr sz="1000">
              <a:solidFill>
                <a:srgbClr val="404040"/>
              </a:solidFill>
              <a:latin typeface="Consolas"/>
              <a:ea typeface="Consolas"/>
              <a:cs typeface="Consolas"/>
              <a:sym typeface="Consolas"/>
            </a:endParaRPr>
          </a:p>
          <a:p>
            <a:pPr indent="0" lvl="0" marL="0" marR="114300" rtl="0" algn="l">
              <a:lnSpc>
                <a:spcPct val="140000"/>
              </a:lnSpc>
              <a:spcBef>
                <a:spcPts val="0"/>
              </a:spcBef>
              <a:spcAft>
                <a:spcPts val="0"/>
              </a:spcAft>
              <a:buNone/>
            </a:pPr>
            <a:r>
              <a:rPr lang="en" sz="1000">
                <a:solidFill>
                  <a:srgbClr val="404040"/>
                </a:solidFill>
                <a:latin typeface="Consolas"/>
                <a:ea typeface="Consolas"/>
                <a:cs typeface="Consolas"/>
                <a:sym typeface="Consolas"/>
              </a:rPr>
              <a:t>Out[3]:</a:t>
            </a:r>
            <a:endParaRPr sz="1000">
              <a:solidFill>
                <a:srgbClr val="404040"/>
              </a:solidFill>
              <a:latin typeface="Consolas"/>
              <a:ea typeface="Consolas"/>
              <a:cs typeface="Consolas"/>
              <a:sym typeface="Consolas"/>
            </a:endParaRPr>
          </a:p>
          <a:p>
            <a:pPr indent="0" lvl="0" marL="0" marR="114300" rtl="0" algn="l">
              <a:lnSpc>
                <a:spcPct val="140000"/>
              </a:lnSpc>
              <a:spcBef>
                <a:spcPts val="0"/>
              </a:spcBef>
              <a:spcAft>
                <a:spcPts val="0"/>
              </a:spcAft>
              <a:buNone/>
            </a:pPr>
            <a:r>
              <a:rPr lang="en" sz="1000">
                <a:solidFill>
                  <a:srgbClr val="404040"/>
                </a:solidFill>
                <a:latin typeface="Consolas"/>
                <a:ea typeface="Consolas"/>
                <a:cs typeface="Consolas"/>
                <a:sym typeface="Consolas"/>
              </a:rPr>
              <a:t>['com.greenaddress.abcore.MainActivity',</a:t>
            </a:r>
            <a:endParaRPr sz="1000">
              <a:solidFill>
                <a:srgbClr val="404040"/>
              </a:solidFill>
              <a:latin typeface="Consolas"/>
              <a:ea typeface="Consolas"/>
              <a:cs typeface="Consolas"/>
              <a:sym typeface="Consolas"/>
            </a:endParaRPr>
          </a:p>
          <a:p>
            <a:pPr indent="0" lvl="0" marL="0" marR="114300" rtl="0" algn="l">
              <a:lnSpc>
                <a:spcPct val="140000"/>
              </a:lnSpc>
              <a:spcBef>
                <a:spcPts val="0"/>
              </a:spcBef>
              <a:spcAft>
                <a:spcPts val="0"/>
              </a:spcAft>
              <a:buNone/>
            </a:pPr>
            <a:r>
              <a:rPr lang="en" sz="1000">
                <a:solidFill>
                  <a:srgbClr val="404040"/>
                </a:solidFill>
                <a:latin typeface="Consolas"/>
                <a:ea typeface="Consolas"/>
                <a:cs typeface="Consolas"/>
                <a:sym typeface="Consolas"/>
              </a:rPr>
              <a:t> 'com.greenaddress.abcore.BitcoinConfEditActivity',</a:t>
            </a:r>
            <a:endParaRPr sz="1000">
              <a:solidFill>
                <a:srgbClr val="404040"/>
              </a:solidFill>
              <a:latin typeface="Consolas"/>
              <a:ea typeface="Consolas"/>
              <a:cs typeface="Consolas"/>
              <a:sym typeface="Consolas"/>
            </a:endParaRPr>
          </a:p>
          <a:p>
            <a:pPr indent="0" lvl="0" marL="0" marR="114300" rtl="0" algn="l">
              <a:lnSpc>
                <a:spcPct val="140000"/>
              </a:lnSpc>
              <a:spcBef>
                <a:spcPts val="0"/>
              </a:spcBef>
              <a:spcAft>
                <a:spcPts val="0"/>
              </a:spcAft>
              <a:buNone/>
            </a:pPr>
            <a:r>
              <a:rPr lang="en" sz="1000">
                <a:solidFill>
                  <a:srgbClr val="404040"/>
                </a:solidFill>
                <a:latin typeface="Consolas"/>
                <a:ea typeface="Consolas"/>
                <a:cs typeface="Consolas"/>
                <a:sym typeface="Consolas"/>
              </a:rPr>
              <a:t>  'com.greenaddress.abcore.DownloadActivity']</a:t>
            </a:r>
            <a:endParaRPr sz="1000">
              <a:solidFill>
                <a:srgbClr val="404040"/>
              </a:solidFill>
              <a:latin typeface="Consolas"/>
              <a:ea typeface="Consolas"/>
              <a:cs typeface="Consolas"/>
              <a:sym typeface="Consolas"/>
            </a:endParaRPr>
          </a:p>
          <a:p>
            <a:pPr indent="0" lvl="0" marL="0" marR="114300" rtl="0" algn="l">
              <a:lnSpc>
                <a:spcPct val="140000"/>
              </a:lnSpc>
              <a:spcBef>
                <a:spcPts val="0"/>
              </a:spcBef>
              <a:spcAft>
                <a:spcPts val="0"/>
              </a:spcAft>
              <a:buNone/>
            </a:pPr>
            <a:r>
              <a:t/>
            </a:r>
            <a:endParaRPr sz="700">
              <a:solidFill>
                <a:srgbClr val="404040"/>
              </a:solidFill>
              <a:latin typeface="Consolas"/>
              <a:ea typeface="Consolas"/>
              <a:cs typeface="Consolas"/>
              <a:sym typeface="Consolas"/>
            </a:endParaRPr>
          </a:p>
          <a:p>
            <a:pPr indent="0" lvl="0" marL="0" rtl="0" algn="l">
              <a:spcBef>
                <a:spcPts val="0"/>
              </a:spcBef>
              <a:spcAft>
                <a:spcPts val="0"/>
              </a:spcAft>
              <a:buNone/>
            </a:pPr>
            <a:r>
              <a:t/>
            </a:r>
            <a:endParaRPr sz="800">
              <a:latin typeface="Roboto"/>
              <a:ea typeface="Roboto"/>
              <a:cs typeface="Roboto"/>
              <a:sym typeface="Roboto"/>
            </a:endParaRPr>
          </a:p>
        </p:txBody>
      </p:sp>
      <p:sp>
        <p:nvSpPr>
          <p:cNvPr id="112" name="Google Shape;112;p18"/>
          <p:cNvSpPr txBox="1"/>
          <p:nvPr/>
        </p:nvSpPr>
        <p:spPr>
          <a:xfrm>
            <a:off x="6367675" y="1262900"/>
            <a:ext cx="2645100" cy="3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700">
              <a:solidFill>
                <a:srgbClr val="404040"/>
              </a:solidFill>
              <a:latin typeface="Consolas"/>
              <a:ea typeface="Consolas"/>
              <a:cs typeface="Consolas"/>
              <a:sym typeface="Consolas"/>
            </a:endParaRPr>
          </a:p>
          <a:p>
            <a:pPr indent="0" lvl="0" marL="0" rtl="0" algn="l">
              <a:spcBef>
                <a:spcPts val="0"/>
              </a:spcBef>
              <a:spcAft>
                <a:spcPts val="0"/>
              </a:spcAft>
              <a:buNone/>
            </a:pPr>
            <a:r>
              <a:t/>
            </a:r>
            <a:endParaRPr sz="700">
              <a:solidFill>
                <a:srgbClr val="404040"/>
              </a:solidFill>
              <a:latin typeface="Consolas"/>
              <a:ea typeface="Consolas"/>
              <a:cs typeface="Consolas"/>
              <a:sym typeface="Consolas"/>
            </a:endParaRPr>
          </a:p>
          <a:p>
            <a:pPr indent="0" lvl="0" marL="0" rtl="0" algn="l">
              <a:spcBef>
                <a:spcPts val="0"/>
              </a:spcBef>
              <a:spcAft>
                <a:spcPts val="0"/>
              </a:spcAft>
              <a:buNone/>
            </a:pPr>
            <a:r>
              <a:rPr lang="en" sz="1000">
                <a:solidFill>
                  <a:srgbClr val="404040"/>
                </a:solidFill>
                <a:latin typeface="Consolas"/>
                <a:ea typeface="Consolas"/>
                <a:cs typeface="Consolas"/>
                <a:sym typeface="Consolas"/>
              </a:rPr>
              <a:t>In [</a:t>
            </a:r>
            <a:r>
              <a:rPr lang="en" sz="1000">
                <a:solidFill>
                  <a:srgbClr val="208050"/>
                </a:solidFill>
                <a:latin typeface="Consolas"/>
                <a:ea typeface="Consolas"/>
                <a:cs typeface="Consolas"/>
                <a:sym typeface="Consolas"/>
              </a:rPr>
              <a:t>7</a:t>
            </a:r>
            <a:r>
              <a:rPr lang="en" sz="1000">
                <a:solidFill>
                  <a:srgbClr val="404040"/>
                </a:solidFill>
                <a:latin typeface="Consolas"/>
                <a:ea typeface="Consolas"/>
                <a:cs typeface="Consolas"/>
                <a:sym typeface="Consolas"/>
              </a:rPr>
              <a:t>]: a</a:t>
            </a:r>
            <a:r>
              <a:rPr lang="en" sz="1000">
                <a:solidFill>
                  <a:schemeClr val="dk2"/>
                </a:solidFill>
                <a:latin typeface="Consolas"/>
                <a:ea typeface="Consolas"/>
                <a:cs typeface="Consolas"/>
                <a:sym typeface="Consolas"/>
              </a:rPr>
              <a:t>.</a:t>
            </a:r>
            <a:r>
              <a:rPr lang="en" sz="1000">
                <a:solidFill>
                  <a:srgbClr val="404040"/>
                </a:solidFill>
                <a:latin typeface="Consolas"/>
                <a:ea typeface="Consolas"/>
                <a:cs typeface="Consolas"/>
                <a:sym typeface="Consolas"/>
              </a:rPr>
              <a:t>get_androidversion_code()</a:t>
            </a:r>
            <a:endParaRPr sz="1000">
              <a:solidFill>
                <a:srgbClr val="404040"/>
              </a:solidFill>
              <a:latin typeface="Consolas"/>
              <a:ea typeface="Consolas"/>
              <a:cs typeface="Consolas"/>
              <a:sym typeface="Consolas"/>
            </a:endParaRPr>
          </a:p>
          <a:p>
            <a:pPr indent="0" lvl="0" marL="0" rtl="0" algn="l">
              <a:spcBef>
                <a:spcPts val="0"/>
              </a:spcBef>
              <a:spcAft>
                <a:spcPts val="0"/>
              </a:spcAft>
              <a:buNone/>
            </a:pPr>
            <a:r>
              <a:rPr lang="en" sz="1000">
                <a:solidFill>
                  <a:srgbClr val="404040"/>
                </a:solidFill>
                <a:latin typeface="Consolas"/>
                <a:ea typeface="Consolas"/>
                <a:cs typeface="Consolas"/>
                <a:sym typeface="Consolas"/>
              </a:rPr>
              <a:t>Out[</a:t>
            </a:r>
            <a:r>
              <a:rPr lang="en" sz="1000">
                <a:solidFill>
                  <a:srgbClr val="208050"/>
                </a:solidFill>
                <a:latin typeface="Consolas"/>
                <a:ea typeface="Consolas"/>
                <a:cs typeface="Consolas"/>
                <a:sym typeface="Consolas"/>
              </a:rPr>
              <a:t>7</a:t>
            </a:r>
            <a:r>
              <a:rPr lang="en" sz="1000">
                <a:solidFill>
                  <a:srgbClr val="404040"/>
                </a:solidFill>
                <a:latin typeface="Consolas"/>
                <a:ea typeface="Consolas"/>
                <a:cs typeface="Consolas"/>
                <a:sym typeface="Consolas"/>
              </a:rPr>
              <a:t>]: </a:t>
            </a:r>
            <a:r>
              <a:rPr lang="en" sz="1000">
                <a:solidFill>
                  <a:srgbClr val="4070A0"/>
                </a:solidFill>
                <a:latin typeface="Consolas"/>
                <a:ea typeface="Consolas"/>
                <a:cs typeface="Consolas"/>
                <a:sym typeface="Consolas"/>
              </a:rPr>
              <a:t>'2162'</a:t>
            </a:r>
            <a:endParaRPr sz="1000">
              <a:solidFill>
                <a:srgbClr val="404040"/>
              </a:solidFill>
              <a:latin typeface="Consolas"/>
              <a:ea typeface="Consolas"/>
              <a:cs typeface="Consolas"/>
              <a:sym typeface="Consolas"/>
            </a:endParaRPr>
          </a:p>
          <a:p>
            <a:pPr indent="0" lvl="0" marL="0" rtl="0" algn="l">
              <a:spcBef>
                <a:spcPts val="0"/>
              </a:spcBef>
              <a:spcAft>
                <a:spcPts val="0"/>
              </a:spcAft>
              <a:buNone/>
            </a:pPr>
            <a:r>
              <a:t/>
            </a:r>
            <a:endParaRPr sz="1000">
              <a:solidFill>
                <a:srgbClr val="404040"/>
              </a:solidFill>
              <a:latin typeface="Consolas"/>
              <a:ea typeface="Consolas"/>
              <a:cs typeface="Consolas"/>
              <a:sym typeface="Consolas"/>
            </a:endParaRPr>
          </a:p>
          <a:p>
            <a:pPr indent="0" lvl="0" marL="0" rtl="0" algn="l">
              <a:spcBef>
                <a:spcPts val="0"/>
              </a:spcBef>
              <a:spcAft>
                <a:spcPts val="0"/>
              </a:spcAft>
              <a:buNone/>
            </a:pPr>
            <a:r>
              <a:rPr lang="en" sz="1000">
                <a:solidFill>
                  <a:srgbClr val="404040"/>
                </a:solidFill>
                <a:latin typeface="Consolas"/>
                <a:ea typeface="Consolas"/>
                <a:cs typeface="Consolas"/>
                <a:sym typeface="Consolas"/>
              </a:rPr>
              <a:t>In [</a:t>
            </a:r>
            <a:r>
              <a:rPr lang="en" sz="1000">
                <a:solidFill>
                  <a:srgbClr val="208050"/>
                </a:solidFill>
                <a:latin typeface="Consolas"/>
                <a:ea typeface="Consolas"/>
                <a:cs typeface="Consolas"/>
                <a:sym typeface="Consolas"/>
              </a:rPr>
              <a:t>8</a:t>
            </a:r>
            <a:r>
              <a:rPr lang="en" sz="1000">
                <a:solidFill>
                  <a:srgbClr val="404040"/>
                </a:solidFill>
                <a:latin typeface="Consolas"/>
                <a:ea typeface="Consolas"/>
                <a:cs typeface="Consolas"/>
                <a:sym typeface="Consolas"/>
              </a:rPr>
              <a:t>]: a</a:t>
            </a:r>
            <a:r>
              <a:rPr lang="en" sz="1000">
                <a:solidFill>
                  <a:schemeClr val="dk2"/>
                </a:solidFill>
                <a:latin typeface="Consolas"/>
                <a:ea typeface="Consolas"/>
                <a:cs typeface="Consolas"/>
                <a:sym typeface="Consolas"/>
              </a:rPr>
              <a:t>.</a:t>
            </a:r>
            <a:r>
              <a:rPr lang="en" sz="1000">
                <a:solidFill>
                  <a:srgbClr val="404040"/>
                </a:solidFill>
                <a:latin typeface="Consolas"/>
                <a:ea typeface="Consolas"/>
                <a:cs typeface="Consolas"/>
                <a:sym typeface="Consolas"/>
              </a:rPr>
              <a:t>get_androidversion_name()</a:t>
            </a:r>
            <a:endParaRPr sz="1000">
              <a:solidFill>
                <a:srgbClr val="404040"/>
              </a:solidFill>
              <a:latin typeface="Consolas"/>
              <a:ea typeface="Consolas"/>
              <a:cs typeface="Consolas"/>
              <a:sym typeface="Consolas"/>
            </a:endParaRPr>
          </a:p>
          <a:p>
            <a:pPr indent="0" lvl="0" marL="0" rtl="0" algn="l">
              <a:spcBef>
                <a:spcPts val="0"/>
              </a:spcBef>
              <a:spcAft>
                <a:spcPts val="0"/>
              </a:spcAft>
              <a:buNone/>
            </a:pPr>
            <a:r>
              <a:rPr lang="en" sz="1000">
                <a:solidFill>
                  <a:srgbClr val="404040"/>
                </a:solidFill>
                <a:latin typeface="Consolas"/>
                <a:ea typeface="Consolas"/>
                <a:cs typeface="Consolas"/>
                <a:sym typeface="Consolas"/>
              </a:rPr>
              <a:t>Out[</a:t>
            </a:r>
            <a:r>
              <a:rPr lang="en" sz="1000">
                <a:solidFill>
                  <a:srgbClr val="208050"/>
                </a:solidFill>
                <a:latin typeface="Consolas"/>
                <a:ea typeface="Consolas"/>
                <a:cs typeface="Consolas"/>
                <a:sym typeface="Consolas"/>
              </a:rPr>
              <a:t>8</a:t>
            </a:r>
            <a:r>
              <a:rPr lang="en" sz="1000">
                <a:solidFill>
                  <a:srgbClr val="404040"/>
                </a:solidFill>
                <a:latin typeface="Consolas"/>
                <a:ea typeface="Consolas"/>
                <a:cs typeface="Consolas"/>
                <a:sym typeface="Consolas"/>
              </a:rPr>
              <a:t>]: </a:t>
            </a:r>
            <a:r>
              <a:rPr lang="en" sz="1000">
                <a:solidFill>
                  <a:srgbClr val="4070A0"/>
                </a:solidFill>
                <a:latin typeface="Consolas"/>
                <a:ea typeface="Consolas"/>
                <a:cs typeface="Consolas"/>
                <a:sym typeface="Consolas"/>
              </a:rPr>
              <a:t>'0.62'</a:t>
            </a:r>
            <a:endParaRPr sz="1000">
              <a:solidFill>
                <a:srgbClr val="404040"/>
              </a:solidFill>
              <a:latin typeface="Consolas"/>
              <a:ea typeface="Consolas"/>
              <a:cs typeface="Consolas"/>
              <a:sym typeface="Consolas"/>
            </a:endParaRPr>
          </a:p>
          <a:p>
            <a:pPr indent="0" lvl="0" marL="0" rtl="0" algn="l">
              <a:spcBef>
                <a:spcPts val="0"/>
              </a:spcBef>
              <a:spcAft>
                <a:spcPts val="0"/>
              </a:spcAft>
              <a:buNone/>
            </a:pPr>
            <a:r>
              <a:t/>
            </a:r>
            <a:endParaRPr sz="1000">
              <a:solidFill>
                <a:srgbClr val="404040"/>
              </a:solidFill>
              <a:latin typeface="Consolas"/>
              <a:ea typeface="Consolas"/>
              <a:cs typeface="Consolas"/>
              <a:sym typeface="Consolas"/>
            </a:endParaRPr>
          </a:p>
          <a:p>
            <a:pPr indent="0" lvl="0" marL="0" rtl="0" algn="l">
              <a:spcBef>
                <a:spcPts val="0"/>
              </a:spcBef>
              <a:spcAft>
                <a:spcPts val="0"/>
              </a:spcAft>
              <a:buNone/>
            </a:pPr>
            <a:r>
              <a:rPr lang="en" sz="1000">
                <a:solidFill>
                  <a:srgbClr val="404040"/>
                </a:solidFill>
                <a:latin typeface="Consolas"/>
                <a:ea typeface="Consolas"/>
                <a:cs typeface="Consolas"/>
                <a:sym typeface="Consolas"/>
              </a:rPr>
              <a:t>In [</a:t>
            </a:r>
            <a:r>
              <a:rPr lang="en" sz="1000">
                <a:solidFill>
                  <a:srgbClr val="208050"/>
                </a:solidFill>
                <a:latin typeface="Consolas"/>
                <a:ea typeface="Consolas"/>
                <a:cs typeface="Consolas"/>
                <a:sym typeface="Consolas"/>
              </a:rPr>
              <a:t>9</a:t>
            </a:r>
            <a:r>
              <a:rPr lang="en" sz="1000">
                <a:solidFill>
                  <a:srgbClr val="404040"/>
                </a:solidFill>
                <a:latin typeface="Consolas"/>
                <a:ea typeface="Consolas"/>
                <a:cs typeface="Consolas"/>
                <a:sym typeface="Consolas"/>
              </a:rPr>
              <a:t>]: a</a:t>
            </a:r>
            <a:r>
              <a:rPr lang="en" sz="1000">
                <a:solidFill>
                  <a:schemeClr val="dk2"/>
                </a:solidFill>
                <a:latin typeface="Consolas"/>
                <a:ea typeface="Consolas"/>
                <a:cs typeface="Consolas"/>
                <a:sym typeface="Consolas"/>
              </a:rPr>
              <a:t>.</a:t>
            </a:r>
            <a:r>
              <a:rPr lang="en" sz="1000">
                <a:solidFill>
                  <a:srgbClr val="404040"/>
                </a:solidFill>
                <a:latin typeface="Consolas"/>
                <a:ea typeface="Consolas"/>
                <a:cs typeface="Consolas"/>
                <a:sym typeface="Consolas"/>
              </a:rPr>
              <a:t>get_min_sdk_version()</a:t>
            </a:r>
            <a:endParaRPr sz="1000">
              <a:solidFill>
                <a:srgbClr val="404040"/>
              </a:solidFill>
              <a:latin typeface="Consolas"/>
              <a:ea typeface="Consolas"/>
              <a:cs typeface="Consolas"/>
              <a:sym typeface="Consolas"/>
            </a:endParaRPr>
          </a:p>
          <a:p>
            <a:pPr indent="0" lvl="0" marL="0" rtl="0" algn="l">
              <a:spcBef>
                <a:spcPts val="0"/>
              </a:spcBef>
              <a:spcAft>
                <a:spcPts val="0"/>
              </a:spcAft>
              <a:buNone/>
            </a:pPr>
            <a:r>
              <a:rPr lang="en" sz="1000">
                <a:solidFill>
                  <a:srgbClr val="404040"/>
                </a:solidFill>
                <a:latin typeface="Consolas"/>
                <a:ea typeface="Consolas"/>
                <a:cs typeface="Consolas"/>
                <a:sym typeface="Consolas"/>
              </a:rPr>
              <a:t>Out[</a:t>
            </a:r>
            <a:r>
              <a:rPr lang="en" sz="1000">
                <a:solidFill>
                  <a:srgbClr val="208050"/>
                </a:solidFill>
                <a:latin typeface="Consolas"/>
                <a:ea typeface="Consolas"/>
                <a:cs typeface="Consolas"/>
                <a:sym typeface="Consolas"/>
              </a:rPr>
              <a:t>9</a:t>
            </a:r>
            <a:r>
              <a:rPr lang="en" sz="1000">
                <a:solidFill>
                  <a:srgbClr val="404040"/>
                </a:solidFill>
                <a:latin typeface="Consolas"/>
                <a:ea typeface="Consolas"/>
                <a:cs typeface="Consolas"/>
                <a:sym typeface="Consolas"/>
              </a:rPr>
              <a:t>]: </a:t>
            </a:r>
            <a:r>
              <a:rPr lang="en" sz="1000">
                <a:solidFill>
                  <a:srgbClr val="4070A0"/>
                </a:solidFill>
                <a:latin typeface="Consolas"/>
                <a:ea typeface="Consolas"/>
                <a:cs typeface="Consolas"/>
                <a:sym typeface="Consolas"/>
              </a:rPr>
              <a:t>'21'</a:t>
            </a:r>
            <a:endParaRPr sz="1000">
              <a:solidFill>
                <a:srgbClr val="404040"/>
              </a:solidFill>
              <a:latin typeface="Consolas"/>
              <a:ea typeface="Consolas"/>
              <a:cs typeface="Consolas"/>
              <a:sym typeface="Consolas"/>
            </a:endParaRPr>
          </a:p>
          <a:p>
            <a:pPr indent="0" lvl="0" marL="0" rtl="0" algn="l">
              <a:spcBef>
                <a:spcPts val="0"/>
              </a:spcBef>
              <a:spcAft>
                <a:spcPts val="0"/>
              </a:spcAft>
              <a:buNone/>
            </a:pPr>
            <a:r>
              <a:t/>
            </a:r>
            <a:endParaRPr sz="1000">
              <a:solidFill>
                <a:srgbClr val="404040"/>
              </a:solidFill>
              <a:latin typeface="Consolas"/>
              <a:ea typeface="Consolas"/>
              <a:cs typeface="Consolas"/>
              <a:sym typeface="Consolas"/>
            </a:endParaRPr>
          </a:p>
          <a:p>
            <a:pPr indent="0" lvl="0" marL="0" rtl="0" algn="l">
              <a:spcBef>
                <a:spcPts val="0"/>
              </a:spcBef>
              <a:spcAft>
                <a:spcPts val="0"/>
              </a:spcAft>
              <a:buNone/>
            </a:pPr>
            <a:r>
              <a:rPr lang="en" sz="1000">
                <a:solidFill>
                  <a:srgbClr val="404040"/>
                </a:solidFill>
                <a:latin typeface="Consolas"/>
                <a:ea typeface="Consolas"/>
                <a:cs typeface="Consolas"/>
                <a:sym typeface="Consolas"/>
              </a:rPr>
              <a:t>In [</a:t>
            </a:r>
            <a:r>
              <a:rPr lang="en" sz="1000">
                <a:solidFill>
                  <a:srgbClr val="208050"/>
                </a:solidFill>
                <a:latin typeface="Consolas"/>
                <a:ea typeface="Consolas"/>
                <a:cs typeface="Consolas"/>
                <a:sym typeface="Consolas"/>
              </a:rPr>
              <a:t>10</a:t>
            </a:r>
            <a:r>
              <a:rPr lang="en" sz="1000">
                <a:solidFill>
                  <a:srgbClr val="404040"/>
                </a:solidFill>
                <a:latin typeface="Consolas"/>
                <a:ea typeface="Consolas"/>
                <a:cs typeface="Consolas"/>
                <a:sym typeface="Consolas"/>
              </a:rPr>
              <a:t>]: a</a:t>
            </a:r>
            <a:r>
              <a:rPr lang="en" sz="1000">
                <a:solidFill>
                  <a:schemeClr val="dk2"/>
                </a:solidFill>
                <a:latin typeface="Consolas"/>
                <a:ea typeface="Consolas"/>
                <a:cs typeface="Consolas"/>
                <a:sym typeface="Consolas"/>
              </a:rPr>
              <a:t>.</a:t>
            </a:r>
            <a:r>
              <a:rPr lang="en" sz="1000">
                <a:solidFill>
                  <a:srgbClr val="404040"/>
                </a:solidFill>
                <a:latin typeface="Consolas"/>
                <a:ea typeface="Consolas"/>
                <a:cs typeface="Consolas"/>
                <a:sym typeface="Consolas"/>
              </a:rPr>
              <a:t>get_max_sdk_version()</a:t>
            </a:r>
            <a:endParaRPr sz="1000">
              <a:solidFill>
                <a:srgbClr val="404040"/>
              </a:solidFill>
              <a:latin typeface="Consolas"/>
              <a:ea typeface="Consolas"/>
              <a:cs typeface="Consolas"/>
              <a:sym typeface="Consolas"/>
            </a:endParaRPr>
          </a:p>
          <a:p>
            <a:pPr indent="0" lvl="0" marL="0" rtl="0" algn="l">
              <a:spcBef>
                <a:spcPts val="0"/>
              </a:spcBef>
              <a:spcAft>
                <a:spcPts val="0"/>
              </a:spcAft>
              <a:buNone/>
            </a:pPr>
            <a:r>
              <a:t/>
            </a:r>
            <a:endParaRPr sz="1000">
              <a:solidFill>
                <a:srgbClr val="404040"/>
              </a:solidFill>
              <a:latin typeface="Consolas"/>
              <a:ea typeface="Consolas"/>
              <a:cs typeface="Consolas"/>
              <a:sym typeface="Consolas"/>
            </a:endParaRPr>
          </a:p>
          <a:p>
            <a:pPr indent="0" lvl="0" marL="0" rtl="0" algn="l">
              <a:spcBef>
                <a:spcPts val="0"/>
              </a:spcBef>
              <a:spcAft>
                <a:spcPts val="0"/>
              </a:spcAft>
              <a:buNone/>
            </a:pPr>
            <a:r>
              <a:rPr lang="en" sz="1000">
                <a:solidFill>
                  <a:srgbClr val="404040"/>
                </a:solidFill>
                <a:latin typeface="Consolas"/>
                <a:ea typeface="Consolas"/>
                <a:cs typeface="Consolas"/>
                <a:sym typeface="Consolas"/>
              </a:rPr>
              <a:t>In [</a:t>
            </a:r>
            <a:r>
              <a:rPr lang="en" sz="1000">
                <a:solidFill>
                  <a:srgbClr val="208050"/>
                </a:solidFill>
                <a:latin typeface="Consolas"/>
                <a:ea typeface="Consolas"/>
                <a:cs typeface="Consolas"/>
                <a:sym typeface="Consolas"/>
              </a:rPr>
              <a:t>11</a:t>
            </a:r>
            <a:r>
              <a:rPr lang="en" sz="1000">
                <a:solidFill>
                  <a:srgbClr val="404040"/>
                </a:solidFill>
                <a:latin typeface="Consolas"/>
                <a:ea typeface="Consolas"/>
                <a:cs typeface="Consolas"/>
                <a:sym typeface="Consolas"/>
              </a:rPr>
              <a:t>]: a</a:t>
            </a:r>
            <a:r>
              <a:rPr lang="en" sz="1000">
                <a:solidFill>
                  <a:schemeClr val="dk2"/>
                </a:solidFill>
                <a:latin typeface="Consolas"/>
                <a:ea typeface="Consolas"/>
                <a:cs typeface="Consolas"/>
                <a:sym typeface="Consolas"/>
              </a:rPr>
              <a:t>.</a:t>
            </a:r>
            <a:r>
              <a:rPr lang="en" sz="1000">
                <a:solidFill>
                  <a:srgbClr val="404040"/>
                </a:solidFill>
                <a:latin typeface="Consolas"/>
                <a:ea typeface="Consolas"/>
                <a:cs typeface="Consolas"/>
                <a:sym typeface="Consolas"/>
              </a:rPr>
              <a:t>get_target_sdk_version()</a:t>
            </a:r>
            <a:endParaRPr sz="1000">
              <a:solidFill>
                <a:srgbClr val="404040"/>
              </a:solidFill>
              <a:latin typeface="Consolas"/>
              <a:ea typeface="Consolas"/>
              <a:cs typeface="Consolas"/>
              <a:sym typeface="Consolas"/>
            </a:endParaRPr>
          </a:p>
          <a:p>
            <a:pPr indent="0" lvl="0" marL="0" rtl="0" algn="l">
              <a:spcBef>
                <a:spcPts val="0"/>
              </a:spcBef>
              <a:spcAft>
                <a:spcPts val="0"/>
              </a:spcAft>
              <a:buNone/>
            </a:pPr>
            <a:r>
              <a:rPr lang="en" sz="1000">
                <a:solidFill>
                  <a:srgbClr val="404040"/>
                </a:solidFill>
                <a:latin typeface="Consolas"/>
                <a:ea typeface="Consolas"/>
                <a:cs typeface="Consolas"/>
                <a:sym typeface="Consolas"/>
              </a:rPr>
              <a:t>Out[</a:t>
            </a:r>
            <a:r>
              <a:rPr lang="en" sz="1000">
                <a:solidFill>
                  <a:srgbClr val="208050"/>
                </a:solidFill>
                <a:latin typeface="Consolas"/>
                <a:ea typeface="Consolas"/>
                <a:cs typeface="Consolas"/>
                <a:sym typeface="Consolas"/>
              </a:rPr>
              <a:t>11</a:t>
            </a:r>
            <a:r>
              <a:rPr lang="en" sz="1000">
                <a:solidFill>
                  <a:srgbClr val="404040"/>
                </a:solidFill>
                <a:latin typeface="Consolas"/>
                <a:ea typeface="Consolas"/>
                <a:cs typeface="Consolas"/>
                <a:sym typeface="Consolas"/>
              </a:rPr>
              <a:t>]: </a:t>
            </a:r>
            <a:r>
              <a:rPr lang="en" sz="1000">
                <a:solidFill>
                  <a:srgbClr val="4070A0"/>
                </a:solidFill>
                <a:latin typeface="Consolas"/>
                <a:ea typeface="Consolas"/>
                <a:cs typeface="Consolas"/>
                <a:sym typeface="Consolas"/>
              </a:rPr>
              <a:t>'27'</a:t>
            </a:r>
            <a:endParaRPr sz="1000">
              <a:solidFill>
                <a:srgbClr val="404040"/>
              </a:solidFill>
              <a:latin typeface="Consolas"/>
              <a:ea typeface="Consolas"/>
              <a:cs typeface="Consolas"/>
              <a:sym typeface="Consolas"/>
            </a:endParaRPr>
          </a:p>
          <a:p>
            <a:pPr indent="0" lvl="0" marL="0" rtl="0" algn="l">
              <a:spcBef>
                <a:spcPts val="0"/>
              </a:spcBef>
              <a:spcAft>
                <a:spcPts val="0"/>
              </a:spcAft>
              <a:buNone/>
            </a:pPr>
            <a:r>
              <a:t/>
            </a:r>
            <a:endParaRPr sz="1000">
              <a:solidFill>
                <a:srgbClr val="404040"/>
              </a:solidFill>
              <a:latin typeface="Consolas"/>
              <a:ea typeface="Consolas"/>
              <a:cs typeface="Consolas"/>
              <a:sym typeface="Consolas"/>
            </a:endParaRPr>
          </a:p>
          <a:p>
            <a:pPr indent="0" lvl="0" marL="0" rtl="0" algn="l">
              <a:spcBef>
                <a:spcPts val="0"/>
              </a:spcBef>
              <a:spcAft>
                <a:spcPts val="0"/>
              </a:spcAft>
              <a:buNone/>
            </a:pPr>
            <a:r>
              <a:rPr lang="en" sz="1000">
                <a:solidFill>
                  <a:srgbClr val="404040"/>
                </a:solidFill>
                <a:latin typeface="Consolas"/>
                <a:ea typeface="Consolas"/>
                <a:cs typeface="Consolas"/>
                <a:sym typeface="Consolas"/>
              </a:rPr>
              <a:t>In [</a:t>
            </a:r>
            <a:r>
              <a:rPr lang="en" sz="1000">
                <a:solidFill>
                  <a:srgbClr val="208050"/>
                </a:solidFill>
                <a:latin typeface="Consolas"/>
                <a:ea typeface="Consolas"/>
                <a:cs typeface="Consolas"/>
                <a:sym typeface="Consolas"/>
              </a:rPr>
              <a:t>12</a:t>
            </a:r>
            <a:r>
              <a:rPr lang="en" sz="1000">
                <a:solidFill>
                  <a:srgbClr val="404040"/>
                </a:solidFill>
                <a:latin typeface="Consolas"/>
                <a:ea typeface="Consolas"/>
                <a:cs typeface="Consolas"/>
                <a:sym typeface="Consolas"/>
              </a:rPr>
              <a:t>]: a</a:t>
            </a:r>
            <a:r>
              <a:rPr lang="en" sz="1000">
                <a:solidFill>
                  <a:schemeClr val="dk2"/>
                </a:solidFill>
                <a:latin typeface="Consolas"/>
                <a:ea typeface="Consolas"/>
                <a:cs typeface="Consolas"/>
                <a:sym typeface="Consolas"/>
              </a:rPr>
              <a:t>.</a:t>
            </a:r>
            <a:r>
              <a:rPr lang="en" sz="1000">
                <a:solidFill>
                  <a:srgbClr val="404040"/>
                </a:solidFill>
                <a:latin typeface="Consolas"/>
                <a:ea typeface="Consolas"/>
                <a:cs typeface="Consolas"/>
                <a:sym typeface="Consolas"/>
              </a:rPr>
              <a:t>get_effective_target_sdk_version()</a:t>
            </a:r>
            <a:endParaRPr sz="1000">
              <a:solidFill>
                <a:srgbClr val="404040"/>
              </a:solidFill>
              <a:latin typeface="Consolas"/>
              <a:ea typeface="Consolas"/>
              <a:cs typeface="Consolas"/>
              <a:sym typeface="Consolas"/>
            </a:endParaRPr>
          </a:p>
          <a:p>
            <a:pPr indent="0" lvl="0" marL="114300" marR="114300" rtl="0" algn="l">
              <a:lnSpc>
                <a:spcPct val="140000"/>
              </a:lnSpc>
              <a:spcBef>
                <a:spcPts val="0"/>
              </a:spcBef>
              <a:spcAft>
                <a:spcPts val="0"/>
              </a:spcAft>
              <a:buNone/>
            </a:pPr>
            <a:r>
              <a:rPr lang="en" sz="1000">
                <a:solidFill>
                  <a:srgbClr val="404040"/>
                </a:solidFill>
                <a:latin typeface="Consolas"/>
                <a:ea typeface="Consolas"/>
                <a:cs typeface="Consolas"/>
                <a:sym typeface="Consolas"/>
              </a:rPr>
              <a:t>Out[</a:t>
            </a:r>
            <a:r>
              <a:rPr lang="en" sz="1000">
                <a:solidFill>
                  <a:srgbClr val="208050"/>
                </a:solidFill>
                <a:latin typeface="Consolas"/>
                <a:ea typeface="Consolas"/>
                <a:cs typeface="Consolas"/>
                <a:sym typeface="Consolas"/>
              </a:rPr>
              <a:t>12</a:t>
            </a:r>
            <a:r>
              <a:rPr lang="en" sz="1000">
                <a:solidFill>
                  <a:srgbClr val="404040"/>
                </a:solidFill>
                <a:latin typeface="Consolas"/>
                <a:ea typeface="Consolas"/>
                <a:cs typeface="Consolas"/>
                <a:sym typeface="Consolas"/>
              </a:rPr>
              <a:t>]: </a:t>
            </a:r>
            <a:r>
              <a:rPr lang="en" sz="1000">
                <a:solidFill>
                  <a:srgbClr val="208050"/>
                </a:solidFill>
                <a:latin typeface="Consolas"/>
                <a:ea typeface="Consolas"/>
                <a:cs typeface="Consolas"/>
                <a:sym typeface="Consolas"/>
              </a:rPr>
              <a:t>27</a:t>
            </a:r>
            <a:endParaRPr sz="1000">
              <a:solidFill>
                <a:srgbClr val="208050"/>
              </a:solidFill>
              <a:latin typeface="Consolas"/>
              <a:ea typeface="Consolas"/>
              <a:cs typeface="Consolas"/>
              <a:sym typeface="Consolas"/>
            </a:endParaRPr>
          </a:p>
          <a:p>
            <a:pPr indent="0" lvl="0" marL="114300" marR="114300" rtl="0" algn="l">
              <a:lnSpc>
                <a:spcPct val="140000"/>
              </a:lnSpc>
              <a:spcBef>
                <a:spcPts val="0"/>
              </a:spcBef>
              <a:spcAft>
                <a:spcPts val="0"/>
              </a:spcAft>
              <a:buNone/>
            </a:pPr>
            <a:r>
              <a:t/>
            </a:r>
            <a:endParaRPr sz="1100">
              <a:solidFill>
                <a:srgbClr val="208050"/>
              </a:solidFill>
              <a:latin typeface="Consolas"/>
              <a:ea typeface="Consolas"/>
              <a:cs typeface="Consolas"/>
              <a:sym typeface="Consolas"/>
            </a:endParaRPr>
          </a:p>
        </p:txBody>
      </p:sp>
      <p:sp>
        <p:nvSpPr>
          <p:cNvPr id="113" name="Google Shape;113;p18"/>
          <p:cNvSpPr txBox="1"/>
          <p:nvPr/>
        </p:nvSpPr>
        <p:spPr>
          <a:xfrm>
            <a:off x="4015050" y="1687525"/>
            <a:ext cx="2146800" cy="2382600"/>
          </a:xfrm>
          <a:prstGeom prst="rect">
            <a:avLst/>
          </a:prstGeom>
          <a:noFill/>
          <a:ln>
            <a:noFill/>
          </a:ln>
        </p:spPr>
        <p:txBody>
          <a:bodyPr anchorCtr="0" anchor="t" bIns="91425" lIns="91425" spcFirstLastPara="1" rIns="91425" wrap="square" tIns="91425">
            <a:spAutoFit/>
          </a:bodyPr>
          <a:lstStyle/>
          <a:p>
            <a:pPr indent="0" lvl="0" marL="0" marR="114300" rtl="0" algn="l">
              <a:lnSpc>
                <a:spcPct val="140000"/>
              </a:lnSpc>
              <a:spcBef>
                <a:spcPts val="0"/>
              </a:spcBef>
              <a:spcAft>
                <a:spcPts val="0"/>
              </a:spcAft>
              <a:buNone/>
            </a:pPr>
            <a:r>
              <a:rPr lang="en" sz="1000">
                <a:solidFill>
                  <a:srgbClr val="404040"/>
                </a:solidFill>
                <a:latin typeface="Consolas"/>
                <a:ea typeface="Consolas"/>
                <a:cs typeface="Consolas"/>
                <a:sym typeface="Consolas"/>
              </a:rPr>
              <a:t>In [4]: a.get_package()</a:t>
            </a:r>
            <a:endParaRPr sz="1000">
              <a:solidFill>
                <a:srgbClr val="404040"/>
              </a:solidFill>
              <a:latin typeface="Consolas"/>
              <a:ea typeface="Consolas"/>
              <a:cs typeface="Consolas"/>
              <a:sym typeface="Consolas"/>
            </a:endParaRPr>
          </a:p>
          <a:p>
            <a:pPr indent="0" lvl="0" marL="0" marR="114300" rtl="0" algn="l">
              <a:lnSpc>
                <a:spcPct val="140000"/>
              </a:lnSpc>
              <a:spcBef>
                <a:spcPts val="0"/>
              </a:spcBef>
              <a:spcAft>
                <a:spcPts val="0"/>
              </a:spcAft>
              <a:buNone/>
            </a:pPr>
            <a:r>
              <a:rPr lang="en" sz="1000">
                <a:solidFill>
                  <a:srgbClr val="404040"/>
                </a:solidFill>
                <a:latin typeface="Consolas"/>
                <a:ea typeface="Consolas"/>
                <a:cs typeface="Consolas"/>
                <a:sym typeface="Consolas"/>
              </a:rPr>
              <a:t>Out[4]: 'com.greenaddress.abcore'</a:t>
            </a:r>
            <a:endParaRPr sz="1000">
              <a:solidFill>
                <a:srgbClr val="404040"/>
              </a:solidFill>
              <a:latin typeface="Consolas"/>
              <a:ea typeface="Consolas"/>
              <a:cs typeface="Consolas"/>
              <a:sym typeface="Consolas"/>
            </a:endParaRPr>
          </a:p>
          <a:p>
            <a:pPr indent="0" lvl="0" marL="0" marR="114300" rtl="0" algn="l">
              <a:lnSpc>
                <a:spcPct val="140000"/>
              </a:lnSpc>
              <a:spcBef>
                <a:spcPts val="0"/>
              </a:spcBef>
              <a:spcAft>
                <a:spcPts val="0"/>
              </a:spcAft>
              <a:buNone/>
            </a:pPr>
            <a:r>
              <a:rPr lang="en" sz="1000">
                <a:solidFill>
                  <a:srgbClr val="404040"/>
                </a:solidFill>
                <a:latin typeface="Consolas"/>
                <a:ea typeface="Consolas"/>
                <a:cs typeface="Consolas"/>
                <a:sym typeface="Consolas"/>
              </a:rPr>
              <a:t>In [5]: a.get_app_name()</a:t>
            </a:r>
            <a:endParaRPr sz="1000">
              <a:solidFill>
                <a:srgbClr val="404040"/>
              </a:solidFill>
              <a:latin typeface="Consolas"/>
              <a:ea typeface="Consolas"/>
              <a:cs typeface="Consolas"/>
              <a:sym typeface="Consolas"/>
            </a:endParaRPr>
          </a:p>
          <a:p>
            <a:pPr indent="0" lvl="0" marL="0" marR="114300" rtl="0" algn="l">
              <a:lnSpc>
                <a:spcPct val="140000"/>
              </a:lnSpc>
              <a:spcBef>
                <a:spcPts val="0"/>
              </a:spcBef>
              <a:spcAft>
                <a:spcPts val="0"/>
              </a:spcAft>
              <a:buNone/>
            </a:pPr>
            <a:r>
              <a:rPr lang="en" sz="1000">
                <a:solidFill>
                  <a:srgbClr val="404040"/>
                </a:solidFill>
                <a:latin typeface="Consolas"/>
                <a:ea typeface="Consolas"/>
                <a:cs typeface="Consolas"/>
                <a:sym typeface="Consolas"/>
              </a:rPr>
              <a:t>Out[5]: u'ABCore'</a:t>
            </a:r>
            <a:endParaRPr sz="1000">
              <a:solidFill>
                <a:srgbClr val="404040"/>
              </a:solidFill>
              <a:latin typeface="Consolas"/>
              <a:ea typeface="Consolas"/>
              <a:cs typeface="Consolas"/>
              <a:sym typeface="Consolas"/>
            </a:endParaRPr>
          </a:p>
          <a:p>
            <a:pPr indent="0" lvl="0" marL="0" marR="114300" rtl="0" algn="l">
              <a:lnSpc>
                <a:spcPct val="140000"/>
              </a:lnSpc>
              <a:spcBef>
                <a:spcPts val="0"/>
              </a:spcBef>
              <a:spcAft>
                <a:spcPts val="0"/>
              </a:spcAft>
              <a:buNone/>
            </a:pPr>
            <a:r>
              <a:rPr lang="en" sz="1000">
                <a:solidFill>
                  <a:srgbClr val="404040"/>
                </a:solidFill>
                <a:latin typeface="Consolas"/>
                <a:ea typeface="Consolas"/>
                <a:cs typeface="Consolas"/>
                <a:sym typeface="Consolas"/>
              </a:rPr>
              <a:t>In [6]: a.get_app_icon()</a:t>
            </a:r>
            <a:endParaRPr sz="1000">
              <a:solidFill>
                <a:srgbClr val="404040"/>
              </a:solidFill>
              <a:latin typeface="Consolas"/>
              <a:ea typeface="Consolas"/>
              <a:cs typeface="Consolas"/>
              <a:sym typeface="Consolas"/>
            </a:endParaRPr>
          </a:p>
          <a:p>
            <a:pPr indent="0" lvl="0" marL="0" marR="114300" rtl="0" algn="l">
              <a:lnSpc>
                <a:spcPct val="140000"/>
              </a:lnSpc>
              <a:spcBef>
                <a:spcPts val="0"/>
              </a:spcBef>
              <a:spcAft>
                <a:spcPts val="0"/>
              </a:spcAft>
              <a:buNone/>
            </a:pPr>
            <a:r>
              <a:rPr lang="en" sz="1000">
                <a:solidFill>
                  <a:srgbClr val="404040"/>
                </a:solidFill>
                <a:latin typeface="Consolas"/>
                <a:ea typeface="Consolas"/>
                <a:cs typeface="Consolas"/>
                <a:sym typeface="Consolas"/>
              </a:rPr>
              <a:t>Out[6]: u'res/mipmap-xxxhdpi-v4/ic_launcher.png'</a:t>
            </a:r>
            <a:endParaRPr sz="1000">
              <a:solidFill>
                <a:srgbClr val="404040"/>
              </a:solidFill>
              <a:latin typeface="Consolas"/>
              <a:ea typeface="Consolas"/>
              <a:cs typeface="Consolas"/>
              <a:sym typeface="Consolas"/>
            </a:endParaRPr>
          </a:p>
          <a:p>
            <a:pPr indent="0" lvl="0" marL="0" marR="114300" rtl="0" algn="l">
              <a:lnSpc>
                <a:spcPct val="140000"/>
              </a:lnSpc>
              <a:spcBef>
                <a:spcPts val="0"/>
              </a:spcBef>
              <a:spcAft>
                <a:spcPts val="0"/>
              </a:spcAft>
              <a:buNone/>
            </a:pPr>
            <a:r>
              <a:t/>
            </a:r>
            <a:endParaRPr sz="700">
              <a:solidFill>
                <a:srgbClr val="404040"/>
              </a:solidFill>
              <a:latin typeface="Consolas"/>
              <a:ea typeface="Consolas"/>
              <a:cs typeface="Consolas"/>
              <a:sym typeface="Consolas"/>
            </a:endParaRPr>
          </a:p>
          <a:p>
            <a:pPr indent="0" lvl="0" marL="0" rtl="0" algn="l">
              <a:spcBef>
                <a:spcPts val="0"/>
              </a:spcBef>
              <a:spcAft>
                <a:spcPts val="0"/>
              </a:spcAft>
              <a:buNone/>
            </a:pPr>
            <a:r>
              <a:t/>
            </a:r>
            <a:endParaRPr sz="700">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Androguard Analysis: </a:t>
            </a:r>
            <a:r>
              <a:rPr lang="en"/>
              <a:t>Vulnerabilities</a:t>
            </a:r>
            <a:endParaRPr/>
          </a:p>
        </p:txBody>
      </p:sp>
      <p:pic>
        <p:nvPicPr>
          <p:cNvPr id="119" name="Google Shape;119;p19"/>
          <p:cNvPicPr preferRelativeResize="0"/>
          <p:nvPr/>
        </p:nvPicPr>
        <p:blipFill>
          <a:blip r:embed="rId3">
            <a:alphaModFix/>
          </a:blip>
          <a:stretch>
            <a:fillRect/>
          </a:stretch>
        </p:blipFill>
        <p:spPr>
          <a:xfrm>
            <a:off x="346300" y="1344501"/>
            <a:ext cx="8486025" cy="2660800"/>
          </a:xfrm>
          <a:prstGeom prst="rect">
            <a:avLst/>
          </a:prstGeom>
          <a:noFill/>
          <a:ln>
            <a:noFill/>
          </a:ln>
        </p:spPr>
      </p:pic>
      <p:sp>
        <p:nvSpPr>
          <p:cNvPr id="120" name="Google Shape;120;p19"/>
          <p:cNvSpPr txBox="1"/>
          <p:nvPr/>
        </p:nvSpPr>
        <p:spPr>
          <a:xfrm>
            <a:off x="381675" y="4188375"/>
            <a:ext cx="23772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Roboto"/>
                <a:ea typeface="Roboto"/>
                <a:cs typeface="Roboto"/>
                <a:sym typeface="Roboto"/>
              </a:rPr>
              <a:t>Sources: </a:t>
            </a:r>
            <a:endParaRPr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https://developer.android.com/reference/android/Manifest.permission </a:t>
            </a:r>
            <a:endParaRPr sz="900">
              <a:latin typeface="Roboto"/>
              <a:ea typeface="Roboto"/>
              <a:cs typeface="Roboto"/>
              <a:sym typeface="Roboto"/>
            </a:endParaRPr>
          </a:p>
          <a:p>
            <a:pPr indent="0" lvl="0" marL="0" rtl="0" algn="l">
              <a:spcBef>
                <a:spcPts val="0"/>
              </a:spcBef>
              <a:spcAft>
                <a:spcPts val="0"/>
              </a:spcAft>
              <a:buNone/>
            </a:pPr>
            <a:r>
              <a:rPr lang="en" sz="900" u="sng">
                <a:solidFill>
                  <a:schemeClr val="hlink"/>
                </a:solidFill>
                <a:latin typeface="Roboto"/>
                <a:ea typeface="Roboto"/>
                <a:cs typeface="Roboto"/>
                <a:sym typeface="Roboto"/>
                <a:hlinkClick r:id="rId4"/>
              </a:rPr>
              <a:t>https://source.android.com/security/bulletin/2021-01-01</a:t>
            </a:r>
            <a:r>
              <a:rPr lang="en" sz="900">
                <a:latin typeface="Roboto"/>
                <a:ea typeface="Roboto"/>
                <a:cs typeface="Roboto"/>
                <a:sym typeface="Roboto"/>
              </a:rPr>
              <a:t> </a:t>
            </a:r>
            <a:endParaRPr sz="900">
              <a:latin typeface="Roboto"/>
              <a:ea typeface="Roboto"/>
              <a:cs typeface="Roboto"/>
              <a:sym typeface="Roboto"/>
            </a:endParaRPr>
          </a:p>
        </p:txBody>
      </p:sp>
      <p:sp>
        <p:nvSpPr>
          <p:cNvPr id="121" name="Google Shape;121;p19"/>
          <p:cNvSpPr txBox="1"/>
          <p:nvPr/>
        </p:nvSpPr>
        <p:spPr>
          <a:xfrm>
            <a:off x="3081138" y="4225175"/>
            <a:ext cx="2433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Roboto"/>
                <a:ea typeface="Roboto"/>
                <a:cs typeface="Roboto"/>
                <a:sym typeface="Roboto"/>
              </a:rPr>
              <a:t>Device info: OS Version, Device, Model, API level, Firmware Version and so on more info: </a:t>
            </a:r>
            <a:r>
              <a:rPr lang="en" sz="900" u="sng">
                <a:solidFill>
                  <a:schemeClr val="hlink"/>
                </a:solidFill>
                <a:latin typeface="Roboto"/>
                <a:ea typeface="Roboto"/>
                <a:cs typeface="Roboto"/>
                <a:sym typeface="Roboto"/>
                <a:hlinkClick r:id="rId5"/>
              </a:rPr>
              <a:t>https://developer.android.com/reference/android/os/Build.html</a:t>
            </a:r>
            <a:r>
              <a:rPr lang="en" sz="900">
                <a:latin typeface="Roboto"/>
                <a:ea typeface="Roboto"/>
                <a:cs typeface="Roboto"/>
                <a:sym typeface="Roboto"/>
              </a:rPr>
              <a:t> </a:t>
            </a:r>
            <a:endParaRPr sz="900">
              <a:latin typeface="Roboto"/>
              <a:ea typeface="Roboto"/>
              <a:cs typeface="Roboto"/>
              <a:sym typeface="Roboto"/>
            </a:endParaRPr>
          </a:p>
        </p:txBody>
      </p:sp>
      <p:sp>
        <p:nvSpPr>
          <p:cNvPr id="122" name="Google Shape;122;p19"/>
          <p:cNvSpPr txBox="1"/>
          <p:nvPr/>
        </p:nvSpPr>
        <p:spPr>
          <a:xfrm>
            <a:off x="5688725" y="4188375"/>
            <a:ext cx="2497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Roboto"/>
                <a:ea typeface="Roboto"/>
                <a:cs typeface="Roboto"/>
                <a:sym typeface="Roboto"/>
              </a:rPr>
              <a:t>User info: Last Name, First Name, Email, ID, Profile Photo. More info: </a:t>
            </a:r>
            <a:r>
              <a:rPr lang="en" sz="900" u="sng">
                <a:solidFill>
                  <a:schemeClr val="hlink"/>
                </a:solidFill>
                <a:latin typeface="Roboto"/>
                <a:ea typeface="Roboto"/>
                <a:cs typeface="Roboto"/>
                <a:sym typeface="Roboto"/>
                <a:hlinkClick r:id="rId6"/>
              </a:rPr>
              <a:t>https://developers.google.com/identity/sign-in/android/people</a:t>
            </a:r>
            <a:r>
              <a:rPr lang="en" sz="900">
                <a:latin typeface="Roboto"/>
                <a:ea typeface="Roboto"/>
                <a:cs typeface="Roboto"/>
                <a:sym typeface="Roboto"/>
              </a:rPr>
              <a:t> </a:t>
            </a:r>
            <a:endParaRPr sz="9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Androguard Analysis: Vulnerabilities (Cont.)</a:t>
            </a:r>
            <a:endParaRPr/>
          </a:p>
        </p:txBody>
      </p:sp>
      <p:sp>
        <p:nvSpPr>
          <p:cNvPr id="128" name="Google Shape;128;p20"/>
          <p:cNvSpPr txBox="1"/>
          <p:nvPr/>
        </p:nvSpPr>
        <p:spPr>
          <a:xfrm>
            <a:off x="417050" y="3903000"/>
            <a:ext cx="2993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Roboto"/>
                <a:ea typeface="Roboto"/>
                <a:cs typeface="Roboto"/>
                <a:sym typeface="Roboto"/>
              </a:rPr>
              <a:t>Sources: </a:t>
            </a:r>
            <a:r>
              <a:rPr lang="en" sz="900" u="sng">
                <a:solidFill>
                  <a:schemeClr val="hlink"/>
                </a:solidFill>
                <a:latin typeface="Roboto"/>
                <a:ea typeface="Roboto"/>
                <a:cs typeface="Roboto"/>
                <a:sym typeface="Roboto"/>
                <a:hlinkClick r:id="rId3"/>
              </a:rPr>
              <a:t>https://cve.mitre.org/cgi-bin/cvename.cgi?name=CVE-2021-25430</a:t>
            </a:r>
            <a:r>
              <a:rPr lang="en" sz="900">
                <a:latin typeface="Roboto"/>
                <a:ea typeface="Roboto"/>
                <a:cs typeface="Roboto"/>
                <a:sym typeface="Roboto"/>
              </a:rPr>
              <a:t> </a:t>
            </a:r>
            <a:endParaRPr sz="900">
              <a:latin typeface="Roboto"/>
              <a:ea typeface="Roboto"/>
              <a:cs typeface="Roboto"/>
              <a:sym typeface="Roboto"/>
            </a:endParaRPr>
          </a:p>
          <a:p>
            <a:pPr indent="0" lvl="0" marL="0" rtl="0" algn="l">
              <a:spcBef>
                <a:spcPts val="0"/>
              </a:spcBef>
              <a:spcAft>
                <a:spcPts val="0"/>
              </a:spcAft>
              <a:buNone/>
            </a:pPr>
            <a:r>
              <a:rPr lang="en" sz="900" u="sng">
                <a:solidFill>
                  <a:schemeClr val="hlink"/>
                </a:solidFill>
                <a:latin typeface="Roboto"/>
                <a:ea typeface="Roboto"/>
                <a:cs typeface="Roboto"/>
                <a:sym typeface="Roboto"/>
                <a:hlinkClick r:id="rId4"/>
              </a:rPr>
              <a:t>https://cve.mitre.org/cgi-bin/cvename.cgi?name=CVE-2021-31815</a:t>
            </a:r>
            <a:r>
              <a:rPr lang="en" sz="900">
                <a:latin typeface="Roboto"/>
                <a:ea typeface="Roboto"/>
                <a:cs typeface="Roboto"/>
                <a:sym typeface="Roboto"/>
              </a:rPr>
              <a:t> </a:t>
            </a:r>
            <a:endParaRPr sz="900">
              <a:latin typeface="Roboto"/>
              <a:ea typeface="Roboto"/>
              <a:cs typeface="Roboto"/>
              <a:sym typeface="Roboto"/>
            </a:endParaRPr>
          </a:p>
          <a:p>
            <a:pPr indent="0" lvl="0" marL="0" rtl="0" algn="l">
              <a:spcBef>
                <a:spcPts val="0"/>
              </a:spcBef>
              <a:spcAft>
                <a:spcPts val="0"/>
              </a:spcAft>
              <a:buNone/>
            </a:pPr>
            <a:r>
              <a:t/>
            </a:r>
            <a:endParaRPr sz="900">
              <a:latin typeface="Roboto"/>
              <a:ea typeface="Roboto"/>
              <a:cs typeface="Roboto"/>
              <a:sym typeface="Roboto"/>
            </a:endParaRPr>
          </a:p>
        </p:txBody>
      </p:sp>
      <p:pic>
        <p:nvPicPr>
          <p:cNvPr id="129" name="Google Shape;129;p20"/>
          <p:cNvPicPr preferRelativeResize="0"/>
          <p:nvPr/>
        </p:nvPicPr>
        <p:blipFill>
          <a:blip r:embed="rId5">
            <a:alphaModFix/>
          </a:blip>
          <a:stretch>
            <a:fillRect/>
          </a:stretch>
        </p:blipFill>
        <p:spPr>
          <a:xfrm>
            <a:off x="417050" y="1571749"/>
            <a:ext cx="8415275" cy="1884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311700" y="539725"/>
            <a:ext cx="8520600" cy="1282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2 - Sentiment Analysis &amp; Prediction using </a:t>
            </a:r>
            <a:r>
              <a:rPr lang="en"/>
              <a:t>Word Clouds</a:t>
            </a:r>
            <a:r>
              <a:rPr lang="en"/>
              <a:t> &amp; Logistic Regression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